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980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6178" y="2576632"/>
            <a:ext cx="4921925" cy="3076218"/>
          </a:xfrm>
          <a:prstGeom prst="rect">
            <a:avLst/>
          </a:prstGeom>
        </p:spPr>
      </p:pic>
      <p:sp>
        <p:nvSpPr>
          <p:cNvPr id="6" name="Text 1"/>
          <p:cNvSpPr/>
          <p:nvPr/>
        </p:nvSpPr>
        <p:spPr>
          <a:xfrm>
            <a:off x="790099" y="621506"/>
            <a:ext cx="7563803" cy="2748915"/>
          </a:xfrm>
          <a:prstGeom prst="rect">
            <a:avLst/>
          </a:prstGeom>
          <a:noFill/>
          <a:ln/>
        </p:spPr>
        <p:txBody>
          <a:bodyPr wrap="square" rtlCol="0" anchor="t"/>
          <a:lstStyle/>
          <a:p>
            <a:pPr marL="0" indent="0">
              <a:lnSpc>
                <a:spcPts val="7216"/>
              </a:lnSpc>
              <a:buNone/>
            </a:pPr>
            <a:r>
              <a:rPr lang="en-US" sz="5772" b="1" dirty="0">
                <a:solidFill>
                  <a:srgbClr val="FFFFFF"/>
                </a:solidFill>
                <a:latin typeface="Nunito" pitchFamily="34" charset="0"/>
                <a:ea typeface="Nunito" pitchFamily="34" charset="-122"/>
                <a:cs typeface="Nunito" pitchFamily="34" charset="-120"/>
              </a:rPr>
              <a:t>University Department Information System</a:t>
            </a:r>
            <a:endParaRPr lang="en-US" sz="5772" dirty="0"/>
          </a:p>
        </p:txBody>
      </p:sp>
      <p:sp>
        <p:nvSpPr>
          <p:cNvPr id="7" name="Text 2"/>
          <p:cNvSpPr/>
          <p:nvPr/>
        </p:nvSpPr>
        <p:spPr>
          <a:xfrm>
            <a:off x="790099" y="3709035"/>
            <a:ext cx="7563803" cy="3250049"/>
          </a:xfrm>
          <a:prstGeom prst="rect">
            <a:avLst/>
          </a:prstGeom>
          <a:noFill/>
          <a:ln/>
        </p:spPr>
        <p:txBody>
          <a:bodyPr wrap="square" rtlCol="0" anchor="t"/>
          <a:lstStyle/>
          <a:p>
            <a:pPr marL="0" indent="0">
              <a:lnSpc>
                <a:spcPts val="2844"/>
              </a:lnSpc>
              <a:buNone/>
            </a:pPr>
            <a:r>
              <a:rPr lang="en-US" sz="1778" dirty="0">
                <a:solidFill>
                  <a:srgbClr val="FFFFFF"/>
                </a:solidFill>
                <a:latin typeface="PT Sans" pitchFamily="34" charset="0"/>
                <a:ea typeface="PT Sans" pitchFamily="34" charset="-122"/>
                <a:cs typeface="PT Sans" pitchFamily="34" charset="-120"/>
              </a:rPr>
              <a:t>This presentation outlines the key functionalities of the University Department Information System (UDIS), designed to streamline operations, enhance data management, and improve communication within the Department. UDIS caters to the needs of various user types, including administrators, faculty, students, and non-teaching staff, providing a comprehensive platform for academic, administrative, and financial tasks. The system aims to provide a user-friendly interface for efficient data entry, retrieval, and analysis, ensuring seamless communication and collaboration amongst all stakeholders.</a:t>
            </a:r>
            <a:endParaRPr lang="en-US" sz="1778"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16098" y="2427922"/>
            <a:ext cx="5054203" cy="3373755"/>
          </a:xfrm>
          <a:prstGeom prst="rect">
            <a:avLst/>
          </a:prstGeom>
        </p:spPr>
      </p:pic>
      <p:sp>
        <p:nvSpPr>
          <p:cNvPr id="6" name="Text 1"/>
          <p:cNvSpPr/>
          <p:nvPr/>
        </p:nvSpPr>
        <p:spPr>
          <a:xfrm>
            <a:off x="6091238" y="569952"/>
            <a:ext cx="4066342" cy="508159"/>
          </a:xfrm>
          <a:prstGeom prst="rect">
            <a:avLst/>
          </a:prstGeom>
          <a:noFill/>
          <a:ln/>
        </p:spPr>
        <p:txBody>
          <a:bodyPr wrap="none" rtlCol="0" anchor="t"/>
          <a:lstStyle/>
          <a:p>
            <a:pPr marL="0" indent="0">
              <a:lnSpc>
                <a:spcPts val="4002"/>
              </a:lnSpc>
              <a:buNone/>
            </a:pPr>
            <a:r>
              <a:rPr lang="en-US" sz="3202" b="1" dirty="0">
                <a:solidFill>
                  <a:srgbClr val="FFFFFF"/>
                </a:solidFill>
                <a:latin typeface="Nunito" pitchFamily="34" charset="0"/>
                <a:ea typeface="Nunito" pitchFamily="34" charset="-122"/>
                <a:cs typeface="Nunito" pitchFamily="34" charset="-120"/>
              </a:rPr>
              <a:t>Admin User</a:t>
            </a:r>
            <a:endParaRPr lang="en-US" sz="3202" dirty="0"/>
          </a:p>
        </p:txBody>
      </p:sp>
      <p:sp>
        <p:nvSpPr>
          <p:cNvPr id="7" name="Shape 2"/>
          <p:cNvSpPr/>
          <p:nvPr/>
        </p:nvSpPr>
        <p:spPr>
          <a:xfrm>
            <a:off x="6091238" y="1531620"/>
            <a:ext cx="388739" cy="388739"/>
          </a:xfrm>
          <a:prstGeom prst="roundRect">
            <a:avLst>
              <a:gd name="adj" fmla="val 66685"/>
            </a:avLst>
          </a:prstGeom>
          <a:solidFill>
            <a:srgbClr val="00002E"/>
          </a:solidFill>
          <a:ln w="15240">
            <a:solidFill>
              <a:srgbClr val="F2B42D"/>
            </a:solidFill>
            <a:prstDash val="solid"/>
          </a:ln>
        </p:spPr>
      </p:sp>
      <p:sp>
        <p:nvSpPr>
          <p:cNvPr id="8" name="Text 3"/>
          <p:cNvSpPr/>
          <p:nvPr/>
        </p:nvSpPr>
        <p:spPr>
          <a:xfrm>
            <a:off x="6212443" y="1604010"/>
            <a:ext cx="146328" cy="243959"/>
          </a:xfrm>
          <a:prstGeom prst="rect">
            <a:avLst/>
          </a:prstGeom>
          <a:noFill/>
          <a:ln/>
        </p:spPr>
        <p:txBody>
          <a:bodyPr wrap="none" rtlCol="0" anchor="t"/>
          <a:lstStyle/>
          <a:p>
            <a:pPr marL="0" indent="0" algn="ctr">
              <a:lnSpc>
                <a:spcPts val="1921"/>
              </a:lnSpc>
              <a:buNone/>
            </a:pPr>
            <a:r>
              <a:rPr lang="en-US" sz="1921" b="1" dirty="0">
                <a:solidFill>
                  <a:srgbClr val="FFFFFF"/>
                </a:solidFill>
                <a:latin typeface="Nunito" pitchFamily="34" charset="0"/>
                <a:ea typeface="Nunito" pitchFamily="34" charset="-122"/>
                <a:cs typeface="Nunito" pitchFamily="34" charset="-120"/>
              </a:rPr>
              <a:t>1</a:t>
            </a:r>
            <a:endParaRPr lang="en-US" sz="1921" dirty="0"/>
          </a:p>
        </p:txBody>
      </p:sp>
      <p:sp>
        <p:nvSpPr>
          <p:cNvPr id="9" name="Text 4"/>
          <p:cNvSpPr/>
          <p:nvPr/>
        </p:nvSpPr>
        <p:spPr>
          <a:xfrm>
            <a:off x="6652736" y="1531620"/>
            <a:ext cx="2033111" cy="254198"/>
          </a:xfrm>
          <a:prstGeom prst="rect">
            <a:avLst/>
          </a:prstGeom>
          <a:noFill/>
          <a:ln/>
        </p:spPr>
        <p:txBody>
          <a:bodyPr wrap="none" rtlCol="0" anchor="t"/>
          <a:lstStyle/>
          <a:p>
            <a:pPr marL="0" indent="0">
              <a:lnSpc>
                <a:spcPts val="2001"/>
              </a:lnSpc>
              <a:buNone/>
            </a:pPr>
            <a:r>
              <a:rPr lang="en-US" sz="1601" b="1" dirty="0">
                <a:solidFill>
                  <a:srgbClr val="FFFFFF"/>
                </a:solidFill>
                <a:latin typeface="Nunito" pitchFamily="34" charset="0"/>
                <a:ea typeface="Nunito" pitchFamily="34" charset="-122"/>
                <a:cs typeface="Nunito" pitchFamily="34" charset="-120"/>
              </a:rPr>
              <a:t>User Management</a:t>
            </a:r>
            <a:endParaRPr lang="en-US" sz="1601" dirty="0"/>
          </a:p>
        </p:txBody>
      </p:sp>
      <p:sp>
        <p:nvSpPr>
          <p:cNvPr id="10" name="Text 5"/>
          <p:cNvSpPr/>
          <p:nvPr/>
        </p:nvSpPr>
        <p:spPr>
          <a:xfrm>
            <a:off x="6652736" y="1889403"/>
            <a:ext cx="7372826" cy="1106329"/>
          </a:xfrm>
          <a:prstGeom prst="rect">
            <a:avLst/>
          </a:prstGeom>
          <a:noFill/>
          <a:ln/>
        </p:spPr>
        <p:txBody>
          <a:bodyPr wrap="square" rtlCol="0" anchor="t"/>
          <a:lstStyle/>
          <a:p>
            <a:pPr marL="0" indent="0">
              <a:lnSpc>
                <a:spcPts val="2177"/>
              </a:lnSpc>
              <a:buNone/>
            </a:pPr>
            <a:r>
              <a:rPr lang="en-US" sz="1361" dirty="0">
                <a:solidFill>
                  <a:srgbClr val="FFFFFF"/>
                </a:solidFill>
                <a:latin typeface="PT Sans" pitchFamily="34" charset="0"/>
                <a:ea typeface="PT Sans" pitchFamily="34" charset="-122"/>
                <a:cs typeface="PT Sans" pitchFamily="34" charset="-120"/>
              </a:rPr>
              <a:t>The Admin user is responsible for creating and managing all user accounts within the system. This includes adding, modifying, and deleting user profiles, assigning roles and permissions to ensure appropriate access levels. The Admin also has the authority to reset passwords for users who have forgotten them.</a:t>
            </a:r>
            <a:endParaRPr lang="en-US" sz="1361" dirty="0"/>
          </a:p>
        </p:txBody>
      </p:sp>
      <p:sp>
        <p:nvSpPr>
          <p:cNvPr id="11" name="Shape 6"/>
          <p:cNvSpPr/>
          <p:nvPr/>
        </p:nvSpPr>
        <p:spPr>
          <a:xfrm>
            <a:off x="6091238" y="3362801"/>
            <a:ext cx="388739" cy="388739"/>
          </a:xfrm>
          <a:prstGeom prst="roundRect">
            <a:avLst>
              <a:gd name="adj" fmla="val 66685"/>
            </a:avLst>
          </a:prstGeom>
          <a:solidFill>
            <a:srgbClr val="00002E"/>
          </a:solidFill>
          <a:ln w="15240">
            <a:solidFill>
              <a:srgbClr val="D7425E"/>
            </a:solidFill>
            <a:prstDash val="solid"/>
          </a:ln>
        </p:spPr>
      </p:sp>
      <p:sp>
        <p:nvSpPr>
          <p:cNvPr id="12" name="Text 7"/>
          <p:cNvSpPr/>
          <p:nvPr/>
        </p:nvSpPr>
        <p:spPr>
          <a:xfrm>
            <a:off x="6212443" y="3435191"/>
            <a:ext cx="146328" cy="243959"/>
          </a:xfrm>
          <a:prstGeom prst="rect">
            <a:avLst/>
          </a:prstGeom>
          <a:noFill/>
          <a:ln/>
        </p:spPr>
        <p:txBody>
          <a:bodyPr wrap="none" rtlCol="0" anchor="t"/>
          <a:lstStyle/>
          <a:p>
            <a:pPr marL="0" indent="0" algn="ctr">
              <a:lnSpc>
                <a:spcPts val="1921"/>
              </a:lnSpc>
              <a:buNone/>
            </a:pPr>
            <a:r>
              <a:rPr lang="en-US" sz="1921" b="1" dirty="0">
                <a:solidFill>
                  <a:srgbClr val="FFFFFF"/>
                </a:solidFill>
                <a:latin typeface="Nunito" pitchFamily="34" charset="0"/>
                <a:ea typeface="Nunito" pitchFamily="34" charset="-122"/>
                <a:cs typeface="Nunito" pitchFamily="34" charset="-120"/>
              </a:rPr>
              <a:t>2</a:t>
            </a:r>
            <a:endParaRPr lang="en-US" sz="1921" dirty="0"/>
          </a:p>
        </p:txBody>
      </p:sp>
      <p:sp>
        <p:nvSpPr>
          <p:cNvPr id="13" name="Text 8"/>
          <p:cNvSpPr/>
          <p:nvPr/>
        </p:nvSpPr>
        <p:spPr>
          <a:xfrm>
            <a:off x="6652736" y="3362801"/>
            <a:ext cx="2248853" cy="254198"/>
          </a:xfrm>
          <a:prstGeom prst="rect">
            <a:avLst/>
          </a:prstGeom>
          <a:noFill/>
          <a:ln/>
        </p:spPr>
        <p:txBody>
          <a:bodyPr wrap="none" rtlCol="0" anchor="t"/>
          <a:lstStyle/>
          <a:p>
            <a:pPr marL="0" indent="0">
              <a:lnSpc>
                <a:spcPts val="2001"/>
              </a:lnSpc>
              <a:buNone/>
            </a:pPr>
            <a:r>
              <a:rPr lang="en-US" sz="1601" b="1" dirty="0">
                <a:solidFill>
                  <a:srgbClr val="FFFFFF"/>
                </a:solidFill>
                <a:latin typeface="Nunito" pitchFamily="34" charset="0"/>
                <a:ea typeface="Nunito" pitchFamily="34" charset="-122"/>
                <a:cs typeface="Nunito" pitchFamily="34" charset="-120"/>
              </a:rPr>
              <a:t>Department Information</a:t>
            </a:r>
            <a:endParaRPr lang="en-US" sz="1601" dirty="0"/>
          </a:p>
        </p:txBody>
      </p:sp>
      <p:sp>
        <p:nvSpPr>
          <p:cNvPr id="14" name="Text 9"/>
          <p:cNvSpPr/>
          <p:nvPr/>
        </p:nvSpPr>
        <p:spPr>
          <a:xfrm>
            <a:off x="6652736" y="3720584"/>
            <a:ext cx="7372826" cy="829747"/>
          </a:xfrm>
          <a:prstGeom prst="rect">
            <a:avLst/>
          </a:prstGeom>
          <a:noFill/>
          <a:ln/>
        </p:spPr>
        <p:txBody>
          <a:bodyPr wrap="square" rtlCol="0" anchor="t"/>
          <a:lstStyle/>
          <a:p>
            <a:pPr marL="0" indent="0">
              <a:lnSpc>
                <a:spcPts val="2177"/>
              </a:lnSpc>
              <a:buNone/>
            </a:pPr>
            <a:r>
              <a:rPr lang="en-US" sz="1361" dirty="0">
                <a:solidFill>
                  <a:srgbClr val="FFFFFF"/>
                </a:solidFill>
                <a:latin typeface="PT Sans" pitchFamily="34" charset="0"/>
                <a:ea typeface="PT Sans" pitchFamily="34" charset="-122"/>
                <a:cs typeface="PT Sans" pitchFamily="34" charset="-120"/>
              </a:rPr>
              <a:t>The Admin user manages crucial department information such as the department name, address, contact details, and staff details. They can update these details as needed to reflect any changes within the Department.</a:t>
            </a:r>
            <a:endParaRPr lang="en-US" sz="1361" dirty="0"/>
          </a:p>
        </p:txBody>
      </p:sp>
      <p:sp>
        <p:nvSpPr>
          <p:cNvPr id="15" name="Shape 10"/>
          <p:cNvSpPr/>
          <p:nvPr/>
        </p:nvSpPr>
        <p:spPr>
          <a:xfrm>
            <a:off x="6091238" y="4917400"/>
            <a:ext cx="388739" cy="388739"/>
          </a:xfrm>
          <a:prstGeom prst="roundRect">
            <a:avLst>
              <a:gd name="adj" fmla="val 66685"/>
            </a:avLst>
          </a:prstGeom>
          <a:solidFill>
            <a:srgbClr val="00002E"/>
          </a:solidFill>
          <a:ln w="15240">
            <a:solidFill>
              <a:srgbClr val="DD785E"/>
            </a:solidFill>
            <a:prstDash val="solid"/>
          </a:ln>
        </p:spPr>
      </p:sp>
      <p:sp>
        <p:nvSpPr>
          <p:cNvPr id="16" name="Text 11"/>
          <p:cNvSpPr/>
          <p:nvPr/>
        </p:nvSpPr>
        <p:spPr>
          <a:xfrm>
            <a:off x="6212443" y="4989790"/>
            <a:ext cx="146328" cy="243959"/>
          </a:xfrm>
          <a:prstGeom prst="rect">
            <a:avLst/>
          </a:prstGeom>
          <a:noFill/>
          <a:ln/>
        </p:spPr>
        <p:txBody>
          <a:bodyPr wrap="none" rtlCol="0" anchor="t"/>
          <a:lstStyle/>
          <a:p>
            <a:pPr marL="0" indent="0" algn="ctr">
              <a:lnSpc>
                <a:spcPts val="1921"/>
              </a:lnSpc>
              <a:buNone/>
            </a:pPr>
            <a:r>
              <a:rPr lang="en-US" sz="1921" b="1" dirty="0">
                <a:solidFill>
                  <a:srgbClr val="FFFFFF"/>
                </a:solidFill>
                <a:latin typeface="Nunito" pitchFamily="34" charset="0"/>
                <a:ea typeface="Nunito" pitchFamily="34" charset="-122"/>
                <a:cs typeface="Nunito" pitchFamily="34" charset="-120"/>
              </a:rPr>
              <a:t>3</a:t>
            </a:r>
            <a:endParaRPr lang="en-US" sz="1921" dirty="0"/>
          </a:p>
        </p:txBody>
      </p:sp>
      <p:sp>
        <p:nvSpPr>
          <p:cNvPr id="17" name="Text 12"/>
          <p:cNvSpPr/>
          <p:nvPr/>
        </p:nvSpPr>
        <p:spPr>
          <a:xfrm>
            <a:off x="6652736" y="4917400"/>
            <a:ext cx="2033111" cy="254198"/>
          </a:xfrm>
          <a:prstGeom prst="rect">
            <a:avLst/>
          </a:prstGeom>
          <a:noFill/>
          <a:ln/>
        </p:spPr>
        <p:txBody>
          <a:bodyPr wrap="none" rtlCol="0" anchor="t"/>
          <a:lstStyle/>
          <a:p>
            <a:pPr marL="0" indent="0">
              <a:lnSpc>
                <a:spcPts val="2001"/>
              </a:lnSpc>
              <a:buNone/>
            </a:pPr>
            <a:r>
              <a:rPr lang="en-US" sz="1601" b="1" dirty="0">
                <a:solidFill>
                  <a:srgbClr val="FFFFFF"/>
                </a:solidFill>
                <a:latin typeface="Nunito" pitchFamily="34" charset="0"/>
                <a:ea typeface="Nunito" pitchFamily="34" charset="-122"/>
                <a:cs typeface="Nunito" pitchFamily="34" charset="-120"/>
              </a:rPr>
              <a:t>System Configuration</a:t>
            </a:r>
            <a:endParaRPr lang="en-US" sz="1601" dirty="0"/>
          </a:p>
        </p:txBody>
      </p:sp>
      <p:sp>
        <p:nvSpPr>
          <p:cNvPr id="18" name="Text 13"/>
          <p:cNvSpPr/>
          <p:nvPr/>
        </p:nvSpPr>
        <p:spPr>
          <a:xfrm>
            <a:off x="6652736" y="5275183"/>
            <a:ext cx="7372826" cy="829747"/>
          </a:xfrm>
          <a:prstGeom prst="rect">
            <a:avLst/>
          </a:prstGeom>
          <a:noFill/>
          <a:ln/>
        </p:spPr>
        <p:txBody>
          <a:bodyPr wrap="square" rtlCol="0" anchor="t"/>
          <a:lstStyle/>
          <a:p>
            <a:pPr marL="0" indent="0">
              <a:lnSpc>
                <a:spcPts val="2177"/>
              </a:lnSpc>
              <a:buNone/>
            </a:pPr>
            <a:r>
              <a:rPr lang="en-US" sz="1361" dirty="0">
                <a:solidFill>
                  <a:srgbClr val="FFFFFF"/>
                </a:solidFill>
                <a:latin typeface="PT Sans" pitchFamily="34" charset="0"/>
                <a:ea typeface="PT Sans" pitchFamily="34" charset="-122"/>
                <a:cs typeface="PT Sans" pitchFamily="34" charset="-120"/>
              </a:rPr>
              <a:t>The Admin user has the ability to customize the system settings according to the Department's specific needs. This includes setting academic calendars, course structures, and defining the structure and fields for various data forms.</a:t>
            </a:r>
            <a:endParaRPr lang="en-US" sz="1361" dirty="0"/>
          </a:p>
        </p:txBody>
      </p:sp>
      <p:sp>
        <p:nvSpPr>
          <p:cNvPr id="19" name="Shape 14"/>
          <p:cNvSpPr/>
          <p:nvPr/>
        </p:nvSpPr>
        <p:spPr>
          <a:xfrm>
            <a:off x="6091238" y="6471999"/>
            <a:ext cx="388739" cy="388739"/>
          </a:xfrm>
          <a:prstGeom prst="roundRect">
            <a:avLst>
              <a:gd name="adj" fmla="val 66685"/>
            </a:avLst>
          </a:prstGeom>
          <a:solidFill>
            <a:srgbClr val="00002E"/>
          </a:solidFill>
          <a:ln w="15240">
            <a:solidFill>
              <a:srgbClr val="48A8E2"/>
            </a:solidFill>
            <a:prstDash val="solid"/>
          </a:ln>
        </p:spPr>
      </p:sp>
      <p:sp>
        <p:nvSpPr>
          <p:cNvPr id="20" name="Text 15"/>
          <p:cNvSpPr/>
          <p:nvPr/>
        </p:nvSpPr>
        <p:spPr>
          <a:xfrm>
            <a:off x="6212443" y="6544389"/>
            <a:ext cx="146328" cy="243959"/>
          </a:xfrm>
          <a:prstGeom prst="rect">
            <a:avLst/>
          </a:prstGeom>
          <a:noFill/>
          <a:ln/>
        </p:spPr>
        <p:txBody>
          <a:bodyPr wrap="none" rtlCol="0" anchor="t"/>
          <a:lstStyle/>
          <a:p>
            <a:pPr marL="0" indent="0" algn="ctr">
              <a:lnSpc>
                <a:spcPts val="1921"/>
              </a:lnSpc>
              <a:buNone/>
            </a:pPr>
            <a:r>
              <a:rPr lang="en-US" sz="1921" b="1" dirty="0">
                <a:solidFill>
                  <a:srgbClr val="FFFFFF"/>
                </a:solidFill>
                <a:latin typeface="Nunito" pitchFamily="34" charset="0"/>
                <a:ea typeface="Nunito" pitchFamily="34" charset="-122"/>
                <a:cs typeface="Nunito" pitchFamily="34" charset="-120"/>
              </a:rPr>
              <a:t>4</a:t>
            </a:r>
            <a:endParaRPr lang="en-US" sz="1921" dirty="0"/>
          </a:p>
        </p:txBody>
      </p:sp>
      <p:sp>
        <p:nvSpPr>
          <p:cNvPr id="21" name="Text 16"/>
          <p:cNvSpPr/>
          <p:nvPr/>
        </p:nvSpPr>
        <p:spPr>
          <a:xfrm>
            <a:off x="6652736" y="6471999"/>
            <a:ext cx="2033111" cy="254198"/>
          </a:xfrm>
          <a:prstGeom prst="rect">
            <a:avLst/>
          </a:prstGeom>
          <a:noFill/>
          <a:ln/>
        </p:spPr>
        <p:txBody>
          <a:bodyPr wrap="none" rtlCol="0" anchor="t"/>
          <a:lstStyle/>
          <a:p>
            <a:pPr marL="0" indent="0">
              <a:lnSpc>
                <a:spcPts val="2001"/>
              </a:lnSpc>
              <a:buNone/>
            </a:pPr>
            <a:r>
              <a:rPr lang="en-US" sz="1601" b="1" dirty="0">
                <a:solidFill>
                  <a:srgbClr val="FFFFFF"/>
                </a:solidFill>
                <a:latin typeface="Nunito" pitchFamily="34" charset="0"/>
                <a:ea typeface="Nunito" pitchFamily="34" charset="-122"/>
                <a:cs typeface="Nunito" pitchFamily="34" charset="-120"/>
              </a:rPr>
              <a:t>Reporting</a:t>
            </a:r>
            <a:endParaRPr lang="en-US" sz="1601" dirty="0"/>
          </a:p>
        </p:txBody>
      </p:sp>
      <p:sp>
        <p:nvSpPr>
          <p:cNvPr id="22" name="Text 17"/>
          <p:cNvSpPr/>
          <p:nvPr/>
        </p:nvSpPr>
        <p:spPr>
          <a:xfrm>
            <a:off x="6652736" y="6829782"/>
            <a:ext cx="7372826" cy="829747"/>
          </a:xfrm>
          <a:prstGeom prst="rect">
            <a:avLst/>
          </a:prstGeom>
          <a:noFill/>
          <a:ln/>
        </p:spPr>
        <p:txBody>
          <a:bodyPr wrap="square" rtlCol="0" anchor="t"/>
          <a:lstStyle/>
          <a:p>
            <a:pPr marL="0" indent="0">
              <a:lnSpc>
                <a:spcPts val="2177"/>
              </a:lnSpc>
              <a:buNone/>
            </a:pPr>
            <a:r>
              <a:rPr lang="en-US" sz="1361" dirty="0">
                <a:solidFill>
                  <a:srgbClr val="FFFFFF"/>
                </a:solidFill>
                <a:latin typeface="PT Sans" pitchFamily="34" charset="0"/>
                <a:ea typeface="PT Sans" pitchFamily="34" charset="-122"/>
                <a:cs typeface="PT Sans" pitchFamily="34" charset="-120"/>
              </a:rPr>
              <a:t>The Admin user can generate reports on various aspects of the system, including student enrollment, course registration, faculty workload, and financial transactions. These reports provide valuable insights for informed decision-making within the Department.</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148"/>
          </a:xfrm>
          <a:prstGeom prst="rect">
            <a:avLst/>
          </a:prstGeom>
          <a:solidFill>
            <a:srgbClr val="00002E">
              <a:alpha val="75000"/>
            </a:srgbClr>
          </a:solidFill>
          <a:ln/>
        </p:spPr>
      </p:sp>
      <p:sp>
        <p:nvSpPr>
          <p:cNvPr id="4" name="Text 1"/>
          <p:cNvSpPr/>
          <p:nvPr/>
        </p:nvSpPr>
        <p:spPr>
          <a:xfrm>
            <a:off x="2241828" y="542687"/>
            <a:ext cx="4643795" cy="580430"/>
          </a:xfrm>
          <a:prstGeom prst="rect">
            <a:avLst/>
          </a:prstGeom>
          <a:noFill/>
          <a:ln/>
        </p:spPr>
        <p:txBody>
          <a:bodyPr wrap="none" rtlCol="0" anchor="t"/>
          <a:lstStyle/>
          <a:p>
            <a:pPr marL="0" indent="0">
              <a:lnSpc>
                <a:spcPts val="4571"/>
              </a:lnSpc>
              <a:buNone/>
            </a:pPr>
            <a:r>
              <a:rPr lang="en-US" sz="3657" b="1" dirty="0">
                <a:solidFill>
                  <a:srgbClr val="FFFFFF"/>
                </a:solidFill>
                <a:latin typeface="Nunito" pitchFamily="34" charset="0"/>
                <a:ea typeface="Nunito" pitchFamily="34" charset="-122"/>
                <a:cs typeface="Nunito" pitchFamily="34" charset="-120"/>
              </a:rPr>
              <a:t>Student User</a:t>
            </a:r>
            <a:endParaRPr lang="en-US" sz="3657" dirty="0"/>
          </a:p>
        </p:txBody>
      </p:sp>
      <p:sp>
        <p:nvSpPr>
          <p:cNvPr id="5" name="Text 2"/>
          <p:cNvSpPr/>
          <p:nvPr/>
        </p:nvSpPr>
        <p:spPr>
          <a:xfrm>
            <a:off x="2241828" y="1616393"/>
            <a:ext cx="2321838" cy="290155"/>
          </a:xfrm>
          <a:prstGeom prst="rect">
            <a:avLst/>
          </a:prstGeom>
          <a:noFill/>
          <a:ln/>
        </p:spPr>
        <p:txBody>
          <a:bodyPr wrap="none" rtlCol="0" anchor="t"/>
          <a:lstStyle/>
          <a:p>
            <a:pPr marL="0" indent="0">
              <a:lnSpc>
                <a:spcPts val="2285"/>
              </a:lnSpc>
              <a:buNone/>
            </a:pPr>
            <a:r>
              <a:rPr lang="en-US" sz="1828" b="1" dirty="0">
                <a:solidFill>
                  <a:srgbClr val="FFFFFF"/>
                </a:solidFill>
                <a:latin typeface="Nunito" pitchFamily="34" charset="0"/>
                <a:ea typeface="Nunito" pitchFamily="34" charset="-122"/>
                <a:cs typeface="Nunito" pitchFamily="34" charset="-120"/>
              </a:rPr>
              <a:t>Registration</a:t>
            </a:r>
            <a:endParaRPr lang="en-US" sz="1828" dirty="0"/>
          </a:p>
        </p:txBody>
      </p:sp>
      <p:sp>
        <p:nvSpPr>
          <p:cNvPr id="6" name="Text 3"/>
          <p:cNvSpPr/>
          <p:nvPr/>
        </p:nvSpPr>
        <p:spPr>
          <a:xfrm>
            <a:off x="2241828" y="2103834"/>
            <a:ext cx="3060859" cy="1894523"/>
          </a:xfrm>
          <a:prstGeom prst="rect">
            <a:avLst/>
          </a:prstGeom>
          <a:noFill/>
          <a:ln/>
        </p:spPr>
        <p:txBody>
          <a:bodyPr wrap="square" rtlCol="0" anchor="t"/>
          <a:lstStyle/>
          <a:p>
            <a:pPr marL="0" indent="0">
              <a:lnSpc>
                <a:spcPts val="2486"/>
              </a:lnSpc>
              <a:buNone/>
            </a:pPr>
            <a:r>
              <a:rPr lang="en-US" sz="1554" dirty="0">
                <a:solidFill>
                  <a:srgbClr val="FFFFFF"/>
                </a:solidFill>
                <a:latin typeface="PT Sans" pitchFamily="34" charset="0"/>
                <a:ea typeface="PT Sans" pitchFamily="34" charset="-122"/>
                <a:cs typeface="PT Sans" pitchFamily="34" charset="-120"/>
              </a:rPr>
              <a:t>Students can access and view their personal information such as their name, address, contact details, and academic history. They can update their personal information as needed.</a:t>
            </a:r>
            <a:endParaRPr lang="en-US" sz="1554" dirty="0"/>
          </a:p>
        </p:txBody>
      </p:sp>
      <p:sp>
        <p:nvSpPr>
          <p:cNvPr id="7" name="Text 4"/>
          <p:cNvSpPr/>
          <p:nvPr/>
        </p:nvSpPr>
        <p:spPr>
          <a:xfrm>
            <a:off x="2241828" y="4175879"/>
            <a:ext cx="3060859" cy="1894523"/>
          </a:xfrm>
          <a:prstGeom prst="rect">
            <a:avLst/>
          </a:prstGeom>
          <a:noFill/>
          <a:ln/>
        </p:spPr>
        <p:txBody>
          <a:bodyPr wrap="square" rtlCol="0" anchor="t"/>
          <a:lstStyle/>
          <a:p>
            <a:pPr marL="0" indent="0">
              <a:lnSpc>
                <a:spcPts val="2486"/>
              </a:lnSpc>
              <a:buNone/>
            </a:pPr>
            <a:r>
              <a:rPr lang="en-US" sz="1554" dirty="0">
                <a:solidFill>
                  <a:srgbClr val="FFFFFF"/>
                </a:solidFill>
                <a:latin typeface="PT Sans" pitchFamily="34" charset="0"/>
                <a:ea typeface="PT Sans" pitchFamily="34" charset="-122"/>
                <a:cs typeface="PT Sans" pitchFamily="34" charset="-120"/>
              </a:rPr>
              <a:t>Students can browse available courses, view course descriptions and syllabuses, and register for courses each semester. The system displays their previous courses, current courses, and any backlogs.</a:t>
            </a:r>
            <a:endParaRPr lang="en-US" sz="1554" dirty="0"/>
          </a:p>
        </p:txBody>
      </p:sp>
      <p:sp>
        <p:nvSpPr>
          <p:cNvPr id="8" name="Text 5"/>
          <p:cNvSpPr/>
          <p:nvPr/>
        </p:nvSpPr>
        <p:spPr>
          <a:xfrm>
            <a:off x="2241828" y="6247924"/>
            <a:ext cx="3060859" cy="1263015"/>
          </a:xfrm>
          <a:prstGeom prst="rect">
            <a:avLst/>
          </a:prstGeom>
          <a:noFill/>
          <a:ln/>
        </p:spPr>
        <p:txBody>
          <a:bodyPr wrap="square" rtlCol="0" anchor="t"/>
          <a:lstStyle/>
          <a:p>
            <a:pPr marL="0" indent="0">
              <a:lnSpc>
                <a:spcPts val="2486"/>
              </a:lnSpc>
              <a:buNone/>
            </a:pPr>
            <a:r>
              <a:rPr lang="en-US" sz="1554" dirty="0">
                <a:solidFill>
                  <a:srgbClr val="FFFFFF"/>
                </a:solidFill>
                <a:latin typeface="PT Sans" pitchFamily="34" charset="0"/>
                <a:ea typeface="PT Sans" pitchFamily="34" charset="-122"/>
                <a:cs typeface="PT Sans" pitchFamily="34" charset="-120"/>
              </a:rPr>
              <a:t>The system allows students to pay tuition fees online through secure payment gateways, view payment history, and download receipts.</a:t>
            </a:r>
            <a:endParaRPr lang="en-US" sz="1554" dirty="0"/>
          </a:p>
        </p:txBody>
      </p:sp>
      <p:sp>
        <p:nvSpPr>
          <p:cNvPr id="9" name="Text 6"/>
          <p:cNvSpPr/>
          <p:nvPr/>
        </p:nvSpPr>
        <p:spPr>
          <a:xfrm>
            <a:off x="5791795" y="1616393"/>
            <a:ext cx="3060859" cy="580311"/>
          </a:xfrm>
          <a:prstGeom prst="rect">
            <a:avLst/>
          </a:prstGeom>
          <a:noFill/>
          <a:ln/>
        </p:spPr>
        <p:txBody>
          <a:bodyPr wrap="square" rtlCol="0" anchor="t"/>
          <a:lstStyle/>
          <a:p>
            <a:pPr marL="0" indent="0">
              <a:lnSpc>
                <a:spcPts val="2285"/>
              </a:lnSpc>
              <a:buNone/>
            </a:pPr>
            <a:r>
              <a:rPr lang="en-US" sz="1828" b="1" dirty="0">
                <a:solidFill>
                  <a:srgbClr val="FFFFFF"/>
                </a:solidFill>
                <a:latin typeface="Nunito" pitchFamily="34" charset="0"/>
                <a:ea typeface="Nunito" pitchFamily="34" charset="-122"/>
                <a:cs typeface="Nunito" pitchFamily="34" charset="-120"/>
              </a:rPr>
              <a:t>Grades and Academic Progress</a:t>
            </a:r>
            <a:endParaRPr lang="en-US" sz="1828" dirty="0"/>
          </a:p>
        </p:txBody>
      </p:sp>
      <p:sp>
        <p:nvSpPr>
          <p:cNvPr id="10" name="Text 7"/>
          <p:cNvSpPr/>
          <p:nvPr/>
        </p:nvSpPr>
        <p:spPr>
          <a:xfrm>
            <a:off x="5791795" y="2393990"/>
            <a:ext cx="3060859" cy="1578769"/>
          </a:xfrm>
          <a:prstGeom prst="rect">
            <a:avLst/>
          </a:prstGeom>
          <a:noFill/>
          <a:ln/>
        </p:spPr>
        <p:txBody>
          <a:bodyPr wrap="square" rtlCol="0" anchor="t"/>
          <a:lstStyle/>
          <a:p>
            <a:pPr marL="0" indent="0">
              <a:lnSpc>
                <a:spcPts val="2486"/>
              </a:lnSpc>
              <a:buNone/>
            </a:pPr>
            <a:r>
              <a:rPr lang="en-US" sz="1554" dirty="0">
                <a:solidFill>
                  <a:srgbClr val="FFFFFF"/>
                </a:solidFill>
                <a:latin typeface="PT Sans" pitchFamily="34" charset="0"/>
                <a:ea typeface="PT Sans" pitchFamily="34" charset="-122"/>
                <a:cs typeface="PT Sans" pitchFamily="34" charset="-120"/>
              </a:rPr>
              <a:t>Students can access their academic transcripts, view their grades for each course, and calculate their grade point average (GPA) for each semester and their overall CGPA.</a:t>
            </a:r>
            <a:endParaRPr lang="en-US" sz="1554" dirty="0"/>
          </a:p>
        </p:txBody>
      </p:sp>
      <p:sp>
        <p:nvSpPr>
          <p:cNvPr id="11" name="Text 8"/>
          <p:cNvSpPr/>
          <p:nvPr/>
        </p:nvSpPr>
        <p:spPr>
          <a:xfrm>
            <a:off x="5791795" y="4150281"/>
            <a:ext cx="3060859" cy="1263015"/>
          </a:xfrm>
          <a:prstGeom prst="rect">
            <a:avLst/>
          </a:prstGeom>
          <a:noFill/>
          <a:ln/>
        </p:spPr>
        <p:txBody>
          <a:bodyPr wrap="square" rtlCol="0" anchor="t"/>
          <a:lstStyle/>
          <a:p>
            <a:pPr marL="0" indent="0">
              <a:lnSpc>
                <a:spcPts val="2486"/>
              </a:lnSpc>
              <a:buNone/>
            </a:pPr>
            <a:r>
              <a:rPr lang="en-US" sz="1554" dirty="0">
                <a:solidFill>
                  <a:srgbClr val="FFFFFF"/>
                </a:solidFill>
                <a:latin typeface="PT Sans" pitchFamily="34" charset="0"/>
                <a:ea typeface="PT Sans" pitchFamily="34" charset="-122"/>
                <a:cs typeface="PT Sans" pitchFamily="34" charset="-120"/>
              </a:rPr>
              <a:t>The system allows students to track their academic progress, monitor their course registration status, and view their graduation requirements.</a:t>
            </a:r>
            <a:endParaRPr lang="en-US" sz="1554" dirty="0"/>
          </a:p>
        </p:txBody>
      </p:sp>
      <p:sp>
        <p:nvSpPr>
          <p:cNvPr id="12" name="Text 9"/>
          <p:cNvSpPr/>
          <p:nvPr/>
        </p:nvSpPr>
        <p:spPr>
          <a:xfrm>
            <a:off x="5791795" y="5590818"/>
            <a:ext cx="3060859" cy="1263015"/>
          </a:xfrm>
          <a:prstGeom prst="rect">
            <a:avLst/>
          </a:prstGeom>
          <a:noFill/>
          <a:ln/>
        </p:spPr>
        <p:txBody>
          <a:bodyPr wrap="square" rtlCol="0" anchor="t"/>
          <a:lstStyle/>
          <a:p>
            <a:pPr marL="0" indent="0">
              <a:lnSpc>
                <a:spcPts val="2486"/>
              </a:lnSpc>
              <a:buNone/>
            </a:pPr>
            <a:r>
              <a:rPr lang="en-US" sz="1554" dirty="0">
                <a:solidFill>
                  <a:srgbClr val="FFFFFF"/>
                </a:solidFill>
                <a:latin typeface="PT Sans" pitchFamily="34" charset="0"/>
                <a:ea typeface="PT Sans" pitchFamily="34" charset="-122"/>
                <a:cs typeface="PT Sans" pitchFamily="34" charset="-120"/>
              </a:rPr>
              <a:t>Students can submit assignments, download course materials, and participate in online discussions within the system.</a:t>
            </a:r>
            <a:endParaRPr lang="en-US" sz="1554" dirty="0"/>
          </a:p>
        </p:txBody>
      </p:sp>
      <p:sp>
        <p:nvSpPr>
          <p:cNvPr id="13" name="Text 10"/>
          <p:cNvSpPr/>
          <p:nvPr/>
        </p:nvSpPr>
        <p:spPr>
          <a:xfrm>
            <a:off x="9341763" y="1616393"/>
            <a:ext cx="3022759" cy="290155"/>
          </a:xfrm>
          <a:prstGeom prst="rect">
            <a:avLst/>
          </a:prstGeom>
          <a:noFill/>
          <a:ln/>
        </p:spPr>
        <p:txBody>
          <a:bodyPr wrap="none" rtlCol="0" anchor="t"/>
          <a:lstStyle/>
          <a:p>
            <a:pPr marL="0" indent="0">
              <a:lnSpc>
                <a:spcPts val="2285"/>
              </a:lnSpc>
              <a:buNone/>
            </a:pPr>
            <a:r>
              <a:rPr lang="en-US" sz="1828" b="1" dirty="0">
                <a:solidFill>
                  <a:srgbClr val="FFFFFF"/>
                </a:solidFill>
                <a:latin typeface="Nunito" pitchFamily="34" charset="0"/>
                <a:ea typeface="Nunito" pitchFamily="34" charset="-122"/>
                <a:cs typeface="Nunito" pitchFamily="34" charset="-120"/>
              </a:rPr>
              <a:t>Communication and Support</a:t>
            </a:r>
            <a:endParaRPr lang="en-US" sz="1828" dirty="0"/>
          </a:p>
        </p:txBody>
      </p:sp>
      <p:sp>
        <p:nvSpPr>
          <p:cNvPr id="14" name="Text 11"/>
          <p:cNvSpPr/>
          <p:nvPr/>
        </p:nvSpPr>
        <p:spPr>
          <a:xfrm>
            <a:off x="9341763" y="2103834"/>
            <a:ext cx="3060859" cy="947261"/>
          </a:xfrm>
          <a:prstGeom prst="rect">
            <a:avLst/>
          </a:prstGeom>
          <a:noFill/>
          <a:ln/>
        </p:spPr>
        <p:txBody>
          <a:bodyPr wrap="square" rtlCol="0" anchor="t"/>
          <a:lstStyle/>
          <a:p>
            <a:pPr marL="0" indent="0">
              <a:lnSpc>
                <a:spcPts val="2486"/>
              </a:lnSpc>
              <a:buNone/>
            </a:pPr>
            <a:r>
              <a:rPr lang="en-US" sz="1554" dirty="0">
                <a:solidFill>
                  <a:srgbClr val="FFFFFF"/>
                </a:solidFill>
                <a:latin typeface="PT Sans" pitchFamily="34" charset="0"/>
                <a:ea typeface="PT Sans" pitchFamily="34" charset="-122"/>
                <a:cs typeface="PT Sans" pitchFamily="34" charset="-120"/>
              </a:rPr>
              <a:t>Students can view and respond to announcements made by the department or faculty members.</a:t>
            </a:r>
            <a:endParaRPr lang="en-US" sz="1554" dirty="0"/>
          </a:p>
        </p:txBody>
      </p:sp>
      <p:sp>
        <p:nvSpPr>
          <p:cNvPr id="15" name="Text 12"/>
          <p:cNvSpPr/>
          <p:nvPr/>
        </p:nvSpPr>
        <p:spPr>
          <a:xfrm>
            <a:off x="9341763" y="3228618"/>
            <a:ext cx="3060859" cy="1263015"/>
          </a:xfrm>
          <a:prstGeom prst="rect">
            <a:avLst/>
          </a:prstGeom>
          <a:noFill/>
          <a:ln/>
        </p:spPr>
        <p:txBody>
          <a:bodyPr wrap="square" rtlCol="0" anchor="t"/>
          <a:lstStyle/>
          <a:p>
            <a:pPr marL="0" indent="0">
              <a:lnSpc>
                <a:spcPts val="2486"/>
              </a:lnSpc>
              <a:buNone/>
            </a:pPr>
            <a:r>
              <a:rPr lang="en-US" sz="1554" dirty="0">
                <a:solidFill>
                  <a:srgbClr val="FFFFFF"/>
                </a:solidFill>
                <a:latin typeface="PT Sans" pitchFamily="34" charset="0"/>
                <a:ea typeface="PT Sans" pitchFamily="34" charset="-122"/>
                <a:cs typeface="PT Sans" pitchFamily="34" charset="-120"/>
              </a:rPr>
              <a:t>The system provides a forum for students to ask questions and get support from faculty members or the department staff.</a:t>
            </a:r>
            <a:endParaRPr lang="en-US" sz="1554" dirty="0"/>
          </a:p>
        </p:txBody>
      </p:sp>
      <p:sp>
        <p:nvSpPr>
          <p:cNvPr id="16" name="Text 13"/>
          <p:cNvSpPr/>
          <p:nvPr/>
        </p:nvSpPr>
        <p:spPr>
          <a:xfrm>
            <a:off x="9341763" y="4669155"/>
            <a:ext cx="3060859" cy="1263015"/>
          </a:xfrm>
          <a:prstGeom prst="rect">
            <a:avLst/>
          </a:prstGeom>
          <a:noFill/>
          <a:ln/>
        </p:spPr>
        <p:txBody>
          <a:bodyPr wrap="square" rtlCol="0" anchor="t"/>
          <a:lstStyle/>
          <a:p>
            <a:pPr marL="0" indent="0">
              <a:lnSpc>
                <a:spcPts val="2486"/>
              </a:lnSpc>
              <a:buNone/>
            </a:pPr>
            <a:r>
              <a:rPr lang="en-US" sz="1554" dirty="0">
                <a:solidFill>
                  <a:srgbClr val="FFFFFF"/>
                </a:solidFill>
                <a:latin typeface="PT Sans" pitchFamily="34" charset="0"/>
                <a:ea typeface="PT Sans" pitchFamily="34" charset="-122"/>
                <a:cs typeface="PT Sans" pitchFamily="34" charset="-120"/>
              </a:rPr>
              <a:t>Students can access important department resources such as contact information, policies, and student handbooks.</a:t>
            </a:r>
            <a:endParaRPr lang="en-US" sz="155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59979" y="2693194"/>
            <a:ext cx="5054322" cy="2843093"/>
          </a:xfrm>
          <a:prstGeom prst="rect">
            <a:avLst/>
          </a:prstGeom>
        </p:spPr>
      </p:pic>
      <p:sp>
        <p:nvSpPr>
          <p:cNvPr id="6" name="Text 1"/>
          <p:cNvSpPr/>
          <p:nvPr/>
        </p:nvSpPr>
        <p:spPr>
          <a:xfrm>
            <a:off x="604837" y="965954"/>
            <a:ext cx="4066342" cy="508159"/>
          </a:xfrm>
          <a:prstGeom prst="rect">
            <a:avLst/>
          </a:prstGeom>
          <a:noFill/>
          <a:ln/>
        </p:spPr>
        <p:txBody>
          <a:bodyPr wrap="none" rtlCol="0" anchor="t"/>
          <a:lstStyle/>
          <a:p>
            <a:pPr marL="0" indent="0">
              <a:lnSpc>
                <a:spcPts val="4002"/>
              </a:lnSpc>
              <a:buNone/>
            </a:pPr>
            <a:r>
              <a:rPr lang="en-US" sz="3202" b="1" dirty="0">
                <a:solidFill>
                  <a:srgbClr val="FFFFFF"/>
                </a:solidFill>
                <a:latin typeface="Nunito" pitchFamily="34" charset="0"/>
                <a:ea typeface="Nunito" pitchFamily="34" charset="-122"/>
                <a:cs typeface="Nunito" pitchFamily="34" charset="-120"/>
              </a:rPr>
              <a:t>Faculty User</a:t>
            </a:r>
            <a:endParaRPr lang="en-US" sz="3202" dirty="0"/>
          </a:p>
        </p:txBody>
      </p:sp>
      <p:pic>
        <p:nvPicPr>
          <p:cNvPr id="7" name="Image 3" descr="preencoded.png"/>
          <p:cNvPicPr>
            <a:picLocks noChangeAspect="1"/>
          </p:cNvPicPr>
          <p:nvPr/>
        </p:nvPicPr>
        <p:blipFill>
          <a:blip r:embed="rId6"/>
          <a:stretch>
            <a:fillRect/>
          </a:stretch>
        </p:blipFill>
        <p:spPr>
          <a:xfrm>
            <a:off x="604837" y="1733312"/>
            <a:ext cx="864037" cy="1382554"/>
          </a:xfrm>
          <a:prstGeom prst="rect">
            <a:avLst/>
          </a:prstGeom>
        </p:spPr>
      </p:pic>
      <p:sp>
        <p:nvSpPr>
          <p:cNvPr id="8" name="Text 2"/>
          <p:cNvSpPr/>
          <p:nvPr/>
        </p:nvSpPr>
        <p:spPr>
          <a:xfrm>
            <a:off x="1728073" y="1906072"/>
            <a:ext cx="2033111" cy="254198"/>
          </a:xfrm>
          <a:prstGeom prst="rect">
            <a:avLst/>
          </a:prstGeom>
          <a:noFill/>
          <a:ln/>
        </p:spPr>
        <p:txBody>
          <a:bodyPr wrap="none" rtlCol="0" anchor="t"/>
          <a:lstStyle/>
          <a:p>
            <a:pPr marL="0" indent="0" algn="l">
              <a:lnSpc>
                <a:spcPts val="2001"/>
              </a:lnSpc>
              <a:buNone/>
            </a:pPr>
            <a:r>
              <a:rPr lang="en-US" sz="1601" b="1" dirty="0">
                <a:solidFill>
                  <a:srgbClr val="FFFFFF"/>
                </a:solidFill>
                <a:latin typeface="Nunito" pitchFamily="34" charset="0"/>
                <a:ea typeface="Nunito" pitchFamily="34" charset="-122"/>
                <a:cs typeface="Nunito" pitchFamily="34" charset="-120"/>
              </a:rPr>
              <a:t>Course Management</a:t>
            </a:r>
            <a:endParaRPr lang="en-US" sz="1601" dirty="0"/>
          </a:p>
        </p:txBody>
      </p:sp>
      <p:sp>
        <p:nvSpPr>
          <p:cNvPr id="9" name="Text 3"/>
          <p:cNvSpPr/>
          <p:nvPr/>
        </p:nvSpPr>
        <p:spPr>
          <a:xfrm>
            <a:off x="1728073" y="2263854"/>
            <a:ext cx="6811089" cy="553164"/>
          </a:xfrm>
          <a:prstGeom prst="rect">
            <a:avLst/>
          </a:prstGeom>
          <a:noFill/>
          <a:ln/>
        </p:spPr>
        <p:txBody>
          <a:bodyPr wrap="square" rtlCol="0" anchor="t"/>
          <a:lstStyle/>
          <a:p>
            <a:pPr marL="0" indent="0" algn="l">
              <a:lnSpc>
                <a:spcPts val="2177"/>
              </a:lnSpc>
              <a:buNone/>
            </a:pPr>
            <a:r>
              <a:rPr lang="en-US" sz="1361" dirty="0">
                <a:solidFill>
                  <a:srgbClr val="FFFFFF"/>
                </a:solidFill>
                <a:latin typeface="PT Sans" pitchFamily="34" charset="0"/>
                <a:ea typeface="PT Sans" pitchFamily="34" charset="-122"/>
                <a:cs typeface="PT Sans" pitchFamily="34" charset="-120"/>
              </a:rPr>
              <a:t>Faculty members can manage their course details, including course syllabuses, schedules, and assignment deadlines. They can upload course materials and grade assignments online.</a:t>
            </a:r>
            <a:endParaRPr lang="en-US" sz="1361" dirty="0"/>
          </a:p>
        </p:txBody>
      </p:sp>
      <p:pic>
        <p:nvPicPr>
          <p:cNvPr id="10" name="Image 4" descr="preencoded.png"/>
          <p:cNvPicPr>
            <a:picLocks noChangeAspect="1"/>
          </p:cNvPicPr>
          <p:nvPr/>
        </p:nvPicPr>
        <p:blipFill>
          <a:blip r:embed="rId7"/>
          <a:stretch>
            <a:fillRect/>
          </a:stretch>
        </p:blipFill>
        <p:spPr>
          <a:xfrm>
            <a:off x="604837" y="3115866"/>
            <a:ext cx="864037" cy="1382554"/>
          </a:xfrm>
          <a:prstGeom prst="rect">
            <a:avLst/>
          </a:prstGeom>
        </p:spPr>
      </p:pic>
      <p:sp>
        <p:nvSpPr>
          <p:cNvPr id="11" name="Text 4"/>
          <p:cNvSpPr/>
          <p:nvPr/>
        </p:nvSpPr>
        <p:spPr>
          <a:xfrm>
            <a:off x="1728073" y="3288625"/>
            <a:ext cx="2033111" cy="254198"/>
          </a:xfrm>
          <a:prstGeom prst="rect">
            <a:avLst/>
          </a:prstGeom>
          <a:noFill/>
          <a:ln/>
        </p:spPr>
        <p:txBody>
          <a:bodyPr wrap="none" rtlCol="0" anchor="t"/>
          <a:lstStyle/>
          <a:p>
            <a:pPr marL="0" indent="0" algn="l">
              <a:lnSpc>
                <a:spcPts val="2001"/>
              </a:lnSpc>
              <a:buNone/>
            </a:pPr>
            <a:r>
              <a:rPr lang="en-US" sz="1601" b="1" dirty="0">
                <a:solidFill>
                  <a:srgbClr val="FFFFFF"/>
                </a:solidFill>
                <a:latin typeface="Nunito" pitchFamily="34" charset="0"/>
                <a:ea typeface="Nunito" pitchFamily="34" charset="-122"/>
                <a:cs typeface="Nunito" pitchFamily="34" charset="-120"/>
              </a:rPr>
              <a:t>Student Evaluation</a:t>
            </a:r>
            <a:endParaRPr lang="en-US" sz="1601" dirty="0"/>
          </a:p>
        </p:txBody>
      </p:sp>
      <p:sp>
        <p:nvSpPr>
          <p:cNvPr id="12" name="Text 5"/>
          <p:cNvSpPr/>
          <p:nvPr/>
        </p:nvSpPr>
        <p:spPr>
          <a:xfrm>
            <a:off x="1728073" y="3646408"/>
            <a:ext cx="6811089" cy="553164"/>
          </a:xfrm>
          <a:prstGeom prst="rect">
            <a:avLst/>
          </a:prstGeom>
          <a:noFill/>
          <a:ln/>
        </p:spPr>
        <p:txBody>
          <a:bodyPr wrap="square" rtlCol="0" anchor="t"/>
          <a:lstStyle/>
          <a:p>
            <a:pPr marL="0" indent="0" algn="l">
              <a:lnSpc>
                <a:spcPts val="2177"/>
              </a:lnSpc>
              <a:buNone/>
            </a:pPr>
            <a:r>
              <a:rPr lang="en-US" sz="1361" dirty="0">
                <a:solidFill>
                  <a:srgbClr val="FFFFFF"/>
                </a:solidFill>
                <a:latin typeface="PT Sans" pitchFamily="34" charset="0"/>
                <a:ea typeface="PT Sans" pitchFamily="34" charset="-122"/>
                <a:cs typeface="PT Sans" pitchFamily="34" charset="-120"/>
              </a:rPr>
              <a:t>Faculty members can submit student grades for each course. The system automatically calculates student GPAs and ensures accuracy.</a:t>
            </a:r>
            <a:endParaRPr lang="en-US" sz="1361" dirty="0"/>
          </a:p>
        </p:txBody>
      </p:sp>
      <p:pic>
        <p:nvPicPr>
          <p:cNvPr id="13" name="Image 5" descr="preencoded.png"/>
          <p:cNvPicPr>
            <a:picLocks noChangeAspect="1"/>
          </p:cNvPicPr>
          <p:nvPr/>
        </p:nvPicPr>
        <p:blipFill>
          <a:blip r:embed="rId8"/>
          <a:stretch>
            <a:fillRect/>
          </a:stretch>
        </p:blipFill>
        <p:spPr>
          <a:xfrm>
            <a:off x="604837" y="4498419"/>
            <a:ext cx="864037" cy="1382554"/>
          </a:xfrm>
          <a:prstGeom prst="rect">
            <a:avLst/>
          </a:prstGeom>
        </p:spPr>
      </p:pic>
      <p:sp>
        <p:nvSpPr>
          <p:cNvPr id="14" name="Text 6"/>
          <p:cNvSpPr/>
          <p:nvPr/>
        </p:nvSpPr>
        <p:spPr>
          <a:xfrm>
            <a:off x="1728073" y="4671179"/>
            <a:ext cx="2135505" cy="254198"/>
          </a:xfrm>
          <a:prstGeom prst="rect">
            <a:avLst/>
          </a:prstGeom>
          <a:noFill/>
          <a:ln/>
        </p:spPr>
        <p:txBody>
          <a:bodyPr wrap="none" rtlCol="0" anchor="t"/>
          <a:lstStyle/>
          <a:p>
            <a:pPr marL="0" indent="0" algn="l">
              <a:lnSpc>
                <a:spcPts val="2001"/>
              </a:lnSpc>
              <a:buNone/>
            </a:pPr>
            <a:r>
              <a:rPr lang="en-US" sz="1601" b="1" dirty="0">
                <a:solidFill>
                  <a:srgbClr val="FFFFFF"/>
                </a:solidFill>
                <a:latin typeface="Nunito" pitchFamily="34" charset="0"/>
                <a:ea typeface="Nunito" pitchFamily="34" charset="-122"/>
                <a:cs typeface="Nunito" pitchFamily="34" charset="-120"/>
              </a:rPr>
              <a:t>Research &amp; Publication</a:t>
            </a:r>
            <a:endParaRPr lang="en-US" sz="1601" dirty="0"/>
          </a:p>
        </p:txBody>
      </p:sp>
      <p:sp>
        <p:nvSpPr>
          <p:cNvPr id="15" name="Text 7"/>
          <p:cNvSpPr/>
          <p:nvPr/>
        </p:nvSpPr>
        <p:spPr>
          <a:xfrm>
            <a:off x="1728073" y="5028962"/>
            <a:ext cx="6811089" cy="553164"/>
          </a:xfrm>
          <a:prstGeom prst="rect">
            <a:avLst/>
          </a:prstGeom>
          <a:noFill/>
          <a:ln/>
        </p:spPr>
        <p:txBody>
          <a:bodyPr wrap="square" rtlCol="0" anchor="t"/>
          <a:lstStyle/>
          <a:p>
            <a:pPr marL="0" indent="0" algn="l">
              <a:lnSpc>
                <a:spcPts val="2177"/>
              </a:lnSpc>
              <a:buNone/>
            </a:pPr>
            <a:r>
              <a:rPr lang="en-US" sz="1361" dirty="0">
                <a:solidFill>
                  <a:srgbClr val="FFFFFF"/>
                </a:solidFill>
                <a:latin typeface="PT Sans" pitchFamily="34" charset="0"/>
                <a:ea typeface="PT Sans" pitchFamily="34" charset="-122"/>
                <a:cs typeface="PT Sans" pitchFamily="34" charset="-120"/>
              </a:rPr>
              <a:t>Faculty members can document their research projects, publications, and other scholarly activities. This information can be accessed by other faculty members and researchers.</a:t>
            </a:r>
            <a:endParaRPr lang="en-US" sz="1361" dirty="0"/>
          </a:p>
        </p:txBody>
      </p:sp>
      <p:pic>
        <p:nvPicPr>
          <p:cNvPr id="16" name="Image 6" descr="preencoded.png"/>
          <p:cNvPicPr>
            <a:picLocks noChangeAspect="1"/>
          </p:cNvPicPr>
          <p:nvPr/>
        </p:nvPicPr>
        <p:blipFill>
          <a:blip r:embed="rId9"/>
          <a:stretch>
            <a:fillRect/>
          </a:stretch>
        </p:blipFill>
        <p:spPr>
          <a:xfrm>
            <a:off x="604837" y="5880973"/>
            <a:ext cx="864037" cy="1382554"/>
          </a:xfrm>
          <a:prstGeom prst="rect">
            <a:avLst/>
          </a:prstGeom>
        </p:spPr>
      </p:pic>
      <p:sp>
        <p:nvSpPr>
          <p:cNvPr id="17" name="Text 8"/>
          <p:cNvSpPr/>
          <p:nvPr/>
        </p:nvSpPr>
        <p:spPr>
          <a:xfrm>
            <a:off x="1728073" y="6053733"/>
            <a:ext cx="2033111" cy="254198"/>
          </a:xfrm>
          <a:prstGeom prst="rect">
            <a:avLst/>
          </a:prstGeom>
          <a:noFill/>
          <a:ln/>
        </p:spPr>
        <p:txBody>
          <a:bodyPr wrap="none" rtlCol="0" anchor="t"/>
          <a:lstStyle/>
          <a:p>
            <a:pPr marL="0" indent="0" algn="l">
              <a:lnSpc>
                <a:spcPts val="2001"/>
              </a:lnSpc>
              <a:buNone/>
            </a:pPr>
            <a:r>
              <a:rPr lang="en-US" sz="1601" b="1" dirty="0">
                <a:solidFill>
                  <a:srgbClr val="FFFFFF"/>
                </a:solidFill>
                <a:latin typeface="Nunito" pitchFamily="34" charset="0"/>
                <a:ea typeface="Nunito" pitchFamily="34" charset="-122"/>
                <a:cs typeface="Nunito" pitchFamily="34" charset="-120"/>
              </a:rPr>
              <a:t>Communication</a:t>
            </a:r>
            <a:endParaRPr lang="en-US" sz="1601" dirty="0"/>
          </a:p>
        </p:txBody>
      </p:sp>
      <p:sp>
        <p:nvSpPr>
          <p:cNvPr id="18" name="Text 9"/>
          <p:cNvSpPr/>
          <p:nvPr/>
        </p:nvSpPr>
        <p:spPr>
          <a:xfrm>
            <a:off x="1728073" y="6411516"/>
            <a:ext cx="6811089" cy="553164"/>
          </a:xfrm>
          <a:prstGeom prst="rect">
            <a:avLst/>
          </a:prstGeom>
          <a:noFill/>
          <a:ln/>
        </p:spPr>
        <p:txBody>
          <a:bodyPr wrap="square" rtlCol="0" anchor="t"/>
          <a:lstStyle/>
          <a:p>
            <a:pPr marL="0" indent="0" algn="l">
              <a:lnSpc>
                <a:spcPts val="2177"/>
              </a:lnSpc>
              <a:buNone/>
            </a:pPr>
            <a:r>
              <a:rPr lang="en-US" sz="1361" dirty="0">
                <a:solidFill>
                  <a:srgbClr val="FFFFFF"/>
                </a:solidFill>
                <a:latin typeface="PT Sans" pitchFamily="34" charset="0"/>
                <a:ea typeface="PT Sans" pitchFamily="34" charset="-122"/>
                <a:cs typeface="PT Sans" pitchFamily="34" charset="-120"/>
              </a:rPr>
              <a:t>Faculty members can communicate with students, send announcements, and respond to student inquiries. The system provides a platform for online discussions and Q&amp;A sessions.</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59979" y="2720578"/>
            <a:ext cx="5054322" cy="2788325"/>
          </a:xfrm>
          <a:prstGeom prst="rect">
            <a:avLst/>
          </a:prstGeom>
        </p:spPr>
      </p:pic>
      <p:sp>
        <p:nvSpPr>
          <p:cNvPr id="6" name="Text 1"/>
          <p:cNvSpPr/>
          <p:nvPr/>
        </p:nvSpPr>
        <p:spPr>
          <a:xfrm>
            <a:off x="604837" y="1065967"/>
            <a:ext cx="5128022" cy="508159"/>
          </a:xfrm>
          <a:prstGeom prst="rect">
            <a:avLst/>
          </a:prstGeom>
          <a:noFill/>
          <a:ln/>
        </p:spPr>
        <p:txBody>
          <a:bodyPr wrap="none" rtlCol="0" anchor="t"/>
          <a:lstStyle/>
          <a:p>
            <a:pPr marL="0" indent="0">
              <a:lnSpc>
                <a:spcPts val="4002"/>
              </a:lnSpc>
              <a:buNone/>
            </a:pPr>
            <a:r>
              <a:rPr lang="en-US" sz="3202" b="1" dirty="0">
                <a:solidFill>
                  <a:srgbClr val="FFFFFF"/>
                </a:solidFill>
                <a:latin typeface="Nunito" pitchFamily="34" charset="0"/>
                <a:ea typeface="Nunito" pitchFamily="34" charset="-122"/>
                <a:cs typeface="Nunito" pitchFamily="34" charset="-120"/>
              </a:rPr>
              <a:t>Head of Department (HOD)</a:t>
            </a:r>
            <a:endParaRPr lang="en-US" sz="3202" dirty="0"/>
          </a:p>
        </p:txBody>
      </p:sp>
      <p:sp>
        <p:nvSpPr>
          <p:cNvPr id="7" name="Shape 2"/>
          <p:cNvSpPr/>
          <p:nvPr/>
        </p:nvSpPr>
        <p:spPr>
          <a:xfrm>
            <a:off x="604837" y="1833324"/>
            <a:ext cx="7934325" cy="5330190"/>
          </a:xfrm>
          <a:prstGeom prst="roundRect">
            <a:avLst>
              <a:gd name="adj" fmla="val 4863"/>
            </a:avLst>
          </a:prstGeom>
          <a:noFill/>
          <a:ln w="7620">
            <a:solidFill>
              <a:srgbClr val="FFFFFF">
                <a:alpha val="24000"/>
              </a:srgbClr>
            </a:solidFill>
            <a:prstDash val="solid"/>
          </a:ln>
        </p:spPr>
      </p:sp>
      <p:sp>
        <p:nvSpPr>
          <p:cNvPr id="8" name="Shape 3"/>
          <p:cNvSpPr/>
          <p:nvPr/>
        </p:nvSpPr>
        <p:spPr>
          <a:xfrm>
            <a:off x="612458" y="1840944"/>
            <a:ext cx="7919085" cy="1052155"/>
          </a:xfrm>
          <a:prstGeom prst="rect">
            <a:avLst/>
          </a:prstGeom>
          <a:solidFill>
            <a:srgbClr val="FFFFFF">
              <a:alpha val="4000"/>
            </a:srgbClr>
          </a:solidFill>
          <a:ln/>
        </p:spPr>
      </p:sp>
      <p:sp>
        <p:nvSpPr>
          <p:cNvPr id="9" name="Text 4"/>
          <p:cNvSpPr/>
          <p:nvPr/>
        </p:nvSpPr>
        <p:spPr>
          <a:xfrm>
            <a:off x="785217" y="1952149"/>
            <a:ext cx="3610213" cy="276582"/>
          </a:xfrm>
          <a:prstGeom prst="rect">
            <a:avLst/>
          </a:prstGeom>
          <a:noFill/>
          <a:ln/>
        </p:spPr>
        <p:txBody>
          <a:bodyPr wrap="none" rtlCol="0" anchor="t"/>
          <a:lstStyle/>
          <a:p>
            <a:pPr marL="0" indent="0">
              <a:lnSpc>
                <a:spcPts val="2177"/>
              </a:lnSpc>
              <a:buNone/>
            </a:pPr>
            <a:r>
              <a:rPr lang="en-US" sz="1361" dirty="0">
                <a:solidFill>
                  <a:srgbClr val="FFFFFF"/>
                </a:solidFill>
                <a:latin typeface="PT Sans" pitchFamily="34" charset="0"/>
                <a:ea typeface="PT Sans" pitchFamily="34" charset="-122"/>
                <a:cs typeface="PT Sans" pitchFamily="34" charset="-120"/>
              </a:rPr>
              <a:t>User Management</a:t>
            </a:r>
            <a:endParaRPr lang="en-US" sz="1361" dirty="0"/>
          </a:p>
        </p:txBody>
      </p:sp>
      <p:sp>
        <p:nvSpPr>
          <p:cNvPr id="10" name="Text 5"/>
          <p:cNvSpPr/>
          <p:nvPr/>
        </p:nvSpPr>
        <p:spPr>
          <a:xfrm>
            <a:off x="4748570" y="1952149"/>
            <a:ext cx="3610213" cy="829747"/>
          </a:xfrm>
          <a:prstGeom prst="rect">
            <a:avLst/>
          </a:prstGeom>
          <a:noFill/>
          <a:ln/>
        </p:spPr>
        <p:txBody>
          <a:bodyPr wrap="square" rtlCol="0" anchor="t"/>
          <a:lstStyle/>
          <a:p>
            <a:pPr marL="0" indent="0">
              <a:lnSpc>
                <a:spcPts val="2177"/>
              </a:lnSpc>
              <a:buNone/>
            </a:pPr>
            <a:r>
              <a:rPr lang="en-US" sz="1361" dirty="0">
                <a:solidFill>
                  <a:srgbClr val="FFFFFF"/>
                </a:solidFill>
                <a:latin typeface="PT Sans" pitchFamily="34" charset="0"/>
                <a:ea typeface="PT Sans" pitchFamily="34" charset="-122"/>
                <a:cs typeface="PT Sans" pitchFamily="34" charset="-120"/>
              </a:rPr>
              <a:t>The HOD can view and manage faculty member profiles, including their teaching assignments, research activities, and other relevant details.</a:t>
            </a:r>
            <a:endParaRPr lang="en-US" sz="1361" dirty="0"/>
          </a:p>
        </p:txBody>
      </p:sp>
      <p:sp>
        <p:nvSpPr>
          <p:cNvPr id="11" name="Shape 6"/>
          <p:cNvSpPr/>
          <p:nvPr/>
        </p:nvSpPr>
        <p:spPr>
          <a:xfrm>
            <a:off x="612458" y="2893100"/>
            <a:ext cx="7919085" cy="1605320"/>
          </a:xfrm>
          <a:prstGeom prst="rect">
            <a:avLst/>
          </a:prstGeom>
          <a:solidFill>
            <a:srgbClr val="000000">
              <a:alpha val="4000"/>
            </a:srgbClr>
          </a:solidFill>
          <a:ln/>
        </p:spPr>
      </p:sp>
      <p:sp>
        <p:nvSpPr>
          <p:cNvPr id="12" name="Text 7"/>
          <p:cNvSpPr/>
          <p:nvPr/>
        </p:nvSpPr>
        <p:spPr>
          <a:xfrm>
            <a:off x="785217" y="3004304"/>
            <a:ext cx="3610213" cy="276582"/>
          </a:xfrm>
          <a:prstGeom prst="rect">
            <a:avLst/>
          </a:prstGeom>
          <a:noFill/>
          <a:ln/>
        </p:spPr>
        <p:txBody>
          <a:bodyPr wrap="none" rtlCol="0" anchor="t"/>
          <a:lstStyle/>
          <a:p>
            <a:pPr marL="0" indent="0">
              <a:lnSpc>
                <a:spcPts val="2177"/>
              </a:lnSpc>
              <a:buNone/>
            </a:pPr>
            <a:r>
              <a:rPr lang="en-US" sz="1361" dirty="0">
                <a:solidFill>
                  <a:srgbClr val="FFFFFF"/>
                </a:solidFill>
                <a:latin typeface="PT Sans" pitchFamily="34" charset="0"/>
                <a:ea typeface="PT Sans" pitchFamily="34" charset="-122"/>
                <a:cs typeface="PT Sans" pitchFamily="34" charset="-120"/>
              </a:rPr>
              <a:t>Department Finances</a:t>
            </a:r>
            <a:endParaRPr lang="en-US" sz="1361" dirty="0"/>
          </a:p>
        </p:txBody>
      </p:sp>
      <p:sp>
        <p:nvSpPr>
          <p:cNvPr id="13" name="Text 8"/>
          <p:cNvSpPr/>
          <p:nvPr/>
        </p:nvSpPr>
        <p:spPr>
          <a:xfrm>
            <a:off x="4748570" y="3004304"/>
            <a:ext cx="3610213" cy="1382911"/>
          </a:xfrm>
          <a:prstGeom prst="rect">
            <a:avLst/>
          </a:prstGeom>
          <a:noFill/>
          <a:ln/>
        </p:spPr>
        <p:txBody>
          <a:bodyPr wrap="square" rtlCol="0" anchor="t"/>
          <a:lstStyle/>
          <a:p>
            <a:pPr marL="0" indent="0">
              <a:lnSpc>
                <a:spcPts val="2177"/>
              </a:lnSpc>
              <a:buNone/>
            </a:pPr>
            <a:r>
              <a:rPr lang="en-US" sz="1361" dirty="0">
                <a:solidFill>
                  <a:srgbClr val="FFFFFF"/>
                </a:solidFill>
                <a:latin typeface="PT Sans" pitchFamily="34" charset="0"/>
                <a:ea typeface="PT Sans" pitchFamily="34" charset="-122"/>
                <a:cs typeface="PT Sans" pitchFamily="34" charset="-120"/>
              </a:rPr>
              <a:t>The HOD has access to view and manage the Department's financial records, including budget allocation, expenditure reports, and income sources. They can approve and monitor expenses.</a:t>
            </a:r>
            <a:endParaRPr lang="en-US" sz="1361" dirty="0"/>
          </a:p>
        </p:txBody>
      </p:sp>
      <p:sp>
        <p:nvSpPr>
          <p:cNvPr id="14" name="Shape 9"/>
          <p:cNvSpPr/>
          <p:nvPr/>
        </p:nvSpPr>
        <p:spPr>
          <a:xfrm>
            <a:off x="612458" y="4498419"/>
            <a:ext cx="7919085" cy="1328737"/>
          </a:xfrm>
          <a:prstGeom prst="rect">
            <a:avLst/>
          </a:prstGeom>
          <a:solidFill>
            <a:srgbClr val="FFFFFF">
              <a:alpha val="4000"/>
            </a:srgbClr>
          </a:solidFill>
          <a:ln/>
        </p:spPr>
      </p:sp>
      <p:sp>
        <p:nvSpPr>
          <p:cNvPr id="15" name="Text 10"/>
          <p:cNvSpPr/>
          <p:nvPr/>
        </p:nvSpPr>
        <p:spPr>
          <a:xfrm>
            <a:off x="785217" y="4609624"/>
            <a:ext cx="3610213" cy="276582"/>
          </a:xfrm>
          <a:prstGeom prst="rect">
            <a:avLst/>
          </a:prstGeom>
          <a:noFill/>
          <a:ln/>
        </p:spPr>
        <p:txBody>
          <a:bodyPr wrap="none" rtlCol="0" anchor="t"/>
          <a:lstStyle/>
          <a:p>
            <a:pPr marL="0" indent="0">
              <a:lnSpc>
                <a:spcPts val="2177"/>
              </a:lnSpc>
              <a:buNone/>
            </a:pPr>
            <a:r>
              <a:rPr lang="en-US" sz="1361" dirty="0">
                <a:solidFill>
                  <a:srgbClr val="FFFFFF"/>
                </a:solidFill>
                <a:latin typeface="PT Sans" pitchFamily="34" charset="0"/>
                <a:ea typeface="PT Sans" pitchFamily="34" charset="-122"/>
                <a:cs typeface="PT Sans" pitchFamily="34" charset="-120"/>
              </a:rPr>
              <a:t>Academic Oversight</a:t>
            </a:r>
            <a:endParaRPr lang="en-US" sz="1361" dirty="0"/>
          </a:p>
        </p:txBody>
      </p:sp>
      <p:sp>
        <p:nvSpPr>
          <p:cNvPr id="16" name="Text 11"/>
          <p:cNvSpPr/>
          <p:nvPr/>
        </p:nvSpPr>
        <p:spPr>
          <a:xfrm>
            <a:off x="4748570" y="4609624"/>
            <a:ext cx="3610213" cy="1106329"/>
          </a:xfrm>
          <a:prstGeom prst="rect">
            <a:avLst/>
          </a:prstGeom>
          <a:noFill/>
          <a:ln/>
        </p:spPr>
        <p:txBody>
          <a:bodyPr wrap="square" rtlCol="0" anchor="t"/>
          <a:lstStyle/>
          <a:p>
            <a:pPr marL="0" indent="0">
              <a:lnSpc>
                <a:spcPts val="2177"/>
              </a:lnSpc>
              <a:buNone/>
            </a:pPr>
            <a:r>
              <a:rPr lang="en-US" sz="1361" dirty="0">
                <a:solidFill>
                  <a:srgbClr val="FFFFFF"/>
                </a:solidFill>
                <a:latin typeface="PT Sans" pitchFamily="34" charset="0"/>
                <a:ea typeface="PT Sans" pitchFamily="34" charset="-122"/>
                <a:cs typeface="PT Sans" pitchFamily="34" charset="-120"/>
              </a:rPr>
              <a:t>The HOD can monitor student enrollment, course registration, and academic performance. They can review and approve course offerings and curriculum updates.</a:t>
            </a:r>
            <a:endParaRPr lang="en-US" sz="1361" dirty="0"/>
          </a:p>
        </p:txBody>
      </p:sp>
      <p:sp>
        <p:nvSpPr>
          <p:cNvPr id="17" name="Shape 12"/>
          <p:cNvSpPr/>
          <p:nvPr/>
        </p:nvSpPr>
        <p:spPr>
          <a:xfrm>
            <a:off x="612458" y="5827157"/>
            <a:ext cx="7919085" cy="1328737"/>
          </a:xfrm>
          <a:prstGeom prst="rect">
            <a:avLst/>
          </a:prstGeom>
          <a:solidFill>
            <a:srgbClr val="000000">
              <a:alpha val="4000"/>
            </a:srgbClr>
          </a:solidFill>
          <a:ln/>
        </p:spPr>
      </p:sp>
      <p:sp>
        <p:nvSpPr>
          <p:cNvPr id="18" name="Text 13"/>
          <p:cNvSpPr/>
          <p:nvPr/>
        </p:nvSpPr>
        <p:spPr>
          <a:xfrm>
            <a:off x="785217" y="5938361"/>
            <a:ext cx="3610213" cy="276582"/>
          </a:xfrm>
          <a:prstGeom prst="rect">
            <a:avLst/>
          </a:prstGeom>
          <a:noFill/>
          <a:ln/>
        </p:spPr>
        <p:txBody>
          <a:bodyPr wrap="none" rtlCol="0" anchor="t"/>
          <a:lstStyle/>
          <a:p>
            <a:pPr marL="0" indent="0">
              <a:lnSpc>
                <a:spcPts val="2177"/>
              </a:lnSpc>
              <a:buNone/>
            </a:pPr>
            <a:r>
              <a:rPr lang="en-US" sz="1361" dirty="0">
                <a:solidFill>
                  <a:srgbClr val="FFFFFF"/>
                </a:solidFill>
                <a:latin typeface="PT Sans" pitchFamily="34" charset="0"/>
                <a:ea typeface="PT Sans" pitchFamily="34" charset="-122"/>
                <a:cs typeface="PT Sans" pitchFamily="34" charset="-120"/>
              </a:rPr>
              <a:t>Research and Development</a:t>
            </a:r>
            <a:endParaRPr lang="en-US" sz="1361" dirty="0"/>
          </a:p>
        </p:txBody>
      </p:sp>
      <p:sp>
        <p:nvSpPr>
          <p:cNvPr id="19" name="Text 14"/>
          <p:cNvSpPr/>
          <p:nvPr/>
        </p:nvSpPr>
        <p:spPr>
          <a:xfrm>
            <a:off x="4748570" y="5938361"/>
            <a:ext cx="3610213" cy="1106329"/>
          </a:xfrm>
          <a:prstGeom prst="rect">
            <a:avLst/>
          </a:prstGeom>
          <a:noFill/>
          <a:ln/>
        </p:spPr>
        <p:txBody>
          <a:bodyPr wrap="square" rtlCol="0" anchor="t"/>
          <a:lstStyle/>
          <a:p>
            <a:pPr marL="0" indent="0">
              <a:lnSpc>
                <a:spcPts val="2177"/>
              </a:lnSpc>
              <a:buNone/>
            </a:pPr>
            <a:r>
              <a:rPr lang="en-US" sz="1361" dirty="0">
                <a:solidFill>
                  <a:srgbClr val="FFFFFF"/>
                </a:solidFill>
                <a:latin typeface="PT Sans" pitchFamily="34" charset="0"/>
                <a:ea typeface="PT Sans" pitchFamily="34" charset="-122"/>
                <a:cs typeface="PT Sans" pitchFamily="34" charset="-120"/>
              </a:rPr>
              <a:t>The HOD can review and approve research proposals submitted by faculty members, monitor research project progress, and promote research activities within the department.</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668310" y="499110"/>
            <a:ext cx="4312206" cy="531614"/>
          </a:xfrm>
          <a:prstGeom prst="rect">
            <a:avLst/>
          </a:prstGeom>
          <a:noFill/>
          <a:ln/>
        </p:spPr>
        <p:txBody>
          <a:bodyPr wrap="none" rtlCol="0" anchor="t"/>
          <a:lstStyle/>
          <a:p>
            <a:pPr marL="0" indent="0">
              <a:lnSpc>
                <a:spcPts val="4186"/>
              </a:lnSpc>
              <a:buNone/>
            </a:pPr>
            <a:r>
              <a:rPr lang="en-US" sz="3349" b="1" dirty="0">
                <a:solidFill>
                  <a:srgbClr val="FFFFFF"/>
                </a:solidFill>
                <a:latin typeface="Nunito" pitchFamily="34" charset="0"/>
                <a:ea typeface="Nunito" pitchFamily="34" charset="-122"/>
                <a:cs typeface="Nunito" pitchFamily="34" charset="-120"/>
              </a:rPr>
              <a:t>Department Secretary</a:t>
            </a:r>
            <a:endParaRPr lang="en-US" sz="3349" dirty="0"/>
          </a:p>
        </p:txBody>
      </p:sp>
      <p:sp>
        <p:nvSpPr>
          <p:cNvPr id="5" name="Shape 2"/>
          <p:cNvSpPr/>
          <p:nvPr/>
        </p:nvSpPr>
        <p:spPr>
          <a:xfrm>
            <a:off x="7303770" y="1392198"/>
            <a:ext cx="22860" cy="6338292"/>
          </a:xfrm>
          <a:prstGeom prst="roundRect">
            <a:avLst>
              <a:gd name="adj" fmla="val 1186168"/>
            </a:avLst>
          </a:prstGeom>
          <a:solidFill>
            <a:srgbClr val="FFFFFF">
              <a:alpha val="24000"/>
            </a:srgbClr>
          </a:solidFill>
          <a:ln/>
        </p:spPr>
      </p:sp>
      <p:sp>
        <p:nvSpPr>
          <p:cNvPr id="6" name="Shape 3"/>
          <p:cNvSpPr/>
          <p:nvPr/>
        </p:nvSpPr>
        <p:spPr>
          <a:xfrm>
            <a:off x="6502003" y="1787485"/>
            <a:ext cx="632698" cy="22860"/>
          </a:xfrm>
          <a:prstGeom prst="roundRect">
            <a:avLst>
              <a:gd name="adj" fmla="val 1186168"/>
            </a:avLst>
          </a:prstGeom>
          <a:solidFill>
            <a:srgbClr val="F2B42D"/>
          </a:solidFill>
          <a:ln/>
        </p:spPr>
      </p:sp>
      <p:sp>
        <p:nvSpPr>
          <p:cNvPr id="7" name="Shape 4"/>
          <p:cNvSpPr/>
          <p:nvPr/>
        </p:nvSpPr>
        <p:spPr>
          <a:xfrm>
            <a:off x="7111841" y="1595557"/>
            <a:ext cx="406718" cy="406718"/>
          </a:xfrm>
          <a:prstGeom prst="roundRect">
            <a:avLst>
              <a:gd name="adj" fmla="val 66670"/>
            </a:avLst>
          </a:prstGeom>
          <a:solidFill>
            <a:srgbClr val="00002E"/>
          </a:solidFill>
          <a:ln w="15240">
            <a:solidFill>
              <a:srgbClr val="F2B42D"/>
            </a:solidFill>
            <a:prstDash val="solid"/>
          </a:ln>
        </p:spPr>
      </p:sp>
      <p:sp>
        <p:nvSpPr>
          <p:cNvPr id="8" name="Text 5"/>
          <p:cNvSpPr/>
          <p:nvPr/>
        </p:nvSpPr>
        <p:spPr>
          <a:xfrm>
            <a:off x="7238643" y="1671280"/>
            <a:ext cx="153114" cy="255151"/>
          </a:xfrm>
          <a:prstGeom prst="rect">
            <a:avLst/>
          </a:prstGeom>
          <a:noFill/>
          <a:ln/>
        </p:spPr>
        <p:txBody>
          <a:bodyPr wrap="none" rtlCol="0" anchor="t"/>
          <a:lstStyle/>
          <a:p>
            <a:pPr marL="0" indent="0" algn="ctr">
              <a:lnSpc>
                <a:spcPts val="2010"/>
              </a:lnSpc>
              <a:buNone/>
            </a:pPr>
            <a:r>
              <a:rPr lang="en-US" sz="2010" b="1" dirty="0">
                <a:solidFill>
                  <a:srgbClr val="FFFFFF"/>
                </a:solidFill>
                <a:latin typeface="Nunito" pitchFamily="34" charset="0"/>
                <a:ea typeface="Nunito" pitchFamily="34" charset="-122"/>
                <a:cs typeface="Nunito" pitchFamily="34" charset="-120"/>
              </a:rPr>
              <a:t>1</a:t>
            </a:r>
            <a:endParaRPr lang="en-US" sz="2010" dirty="0"/>
          </a:p>
        </p:txBody>
      </p:sp>
      <p:sp>
        <p:nvSpPr>
          <p:cNvPr id="9" name="Text 6"/>
          <p:cNvSpPr/>
          <p:nvPr/>
        </p:nvSpPr>
        <p:spPr>
          <a:xfrm>
            <a:off x="4194334" y="1572935"/>
            <a:ext cx="2126694" cy="265747"/>
          </a:xfrm>
          <a:prstGeom prst="rect">
            <a:avLst/>
          </a:prstGeom>
          <a:noFill/>
          <a:ln/>
        </p:spPr>
        <p:txBody>
          <a:bodyPr wrap="none" rtlCol="0" anchor="t"/>
          <a:lstStyle/>
          <a:p>
            <a:pPr marL="0" indent="0" algn="r">
              <a:lnSpc>
                <a:spcPts val="2093"/>
              </a:lnSpc>
              <a:buNone/>
            </a:pPr>
            <a:r>
              <a:rPr lang="en-US" sz="1675" b="1" dirty="0">
                <a:solidFill>
                  <a:srgbClr val="FFFFFF"/>
                </a:solidFill>
                <a:latin typeface="Nunito" pitchFamily="34" charset="0"/>
                <a:ea typeface="Nunito" pitchFamily="34" charset="-122"/>
                <a:cs typeface="Nunito" pitchFamily="34" charset="-120"/>
              </a:rPr>
              <a:t>Student Registration</a:t>
            </a:r>
            <a:endParaRPr lang="en-US" sz="1675" dirty="0"/>
          </a:p>
        </p:txBody>
      </p:sp>
      <p:sp>
        <p:nvSpPr>
          <p:cNvPr id="10" name="Text 7"/>
          <p:cNvSpPr/>
          <p:nvPr/>
        </p:nvSpPr>
        <p:spPr>
          <a:xfrm>
            <a:off x="2668310" y="1947029"/>
            <a:ext cx="3652718" cy="1156335"/>
          </a:xfrm>
          <a:prstGeom prst="rect">
            <a:avLst/>
          </a:prstGeom>
          <a:noFill/>
          <a:ln/>
        </p:spPr>
        <p:txBody>
          <a:bodyPr wrap="square" rtlCol="0" anchor="t"/>
          <a:lstStyle/>
          <a:p>
            <a:pPr marL="0" indent="0" algn="r">
              <a:lnSpc>
                <a:spcPts val="2277"/>
              </a:lnSpc>
              <a:buNone/>
            </a:pPr>
            <a:r>
              <a:rPr lang="en-US" sz="1423" dirty="0">
                <a:solidFill>
                  <a:srgbClr val="FFFFFF"/>
                </a:solidFill>
                <a:latin typeface="PT Sans" pitchFamily="34" charset="0"/>
                <a:ea typeface="PT Sans" pitchFamily="34" charset="-122"/>
                <a:cs typeface="PT Sans" pitchFamily="34" charset="-120"/>
              </a:rPr>
              <a:t>The Department Secretary is responsible for entering and updating student registration data, including course selections, academic history, and any backlogs.</a:t>
            </a:r>
            <a:endParaRPr lang="en-US" sz="1423" dirty="0"/>
          </a:p>
        </p:txBody>
      </p:sp>
      <p:sp>
        <p:nvSpPr>
          <p:cNvPr id="11" name="Shape 8"/>
          <p:cNvSpPr/>
          <p:nvPr/>
        </p:nvSpPr>
        <p:spPr>
          <a:xfrm>
            <a:off x="7495699" y="2691289"/>
            <a:ext cx="632698" cy="22860"/>
          </a:xfrm>
          <a:prstGeom prst="roundRect">
            <a:avLst>
              <a:gd name="adj" fmla="val 1186168"/>
            </a:avLst>
          </a:prstGeom>
          <a:solidFill>
            <a:srgbClr val="D7425E"/>
          </a:solidFill>
          <a:ln/>
        </p:spPr>
      </p:sp>
      <p:sp>
        <p:nvSpPr>
          <p:cNvPr id="12" name="Shape 9"/>
          <p:cNvSpPr/>
          <p:nvPr/>
        </p:nvSpPr>
        <p:spPr>
          <a:xfrm>
            <a:off x="7111841" y="2499360"/>
            <a:ext cx="406718" cy="406718"/>
          </a:xfrm>
          <a:prstGeom prst="roundRect">
            <a:avLst>
              <a:gd name="adj" fmla="val 66670"/>
            </a:avLst>
          </a:prstGeom>
          <a:solidFill>
            <a:srgbClr val="00002E"/>
          </a:solidFill>
          <a:ln w="15240">
            <a:solidFill>
              <a:srgbClr val="D7425E"/>
            </a:solidFill>
            <a:prstDash val="solid"/>
          </a:ln>
        </p:spPr>
      </p:sp>
      <p:sp>
        <p:nvSpPr>
          <p:cNvPr id="13" name="Text 10"/>
          <p:cNvSpPr/>
          <p:nvPr/>
        </p:nvSpPr>
        <p:spPr>
          <a:xfrm>
            <a:off x="7238643" y="2575084"/>
            <a:ext cx="153114" cy="255151"/>
          </a:xfrm>
          <a:prstGeom prst="rect">
            <a:avLst/>
          </a:prstGeom>
          <a:noFill/>
          <a:ln/>
        </p:spPr>
        <p:txBody>
          <a:bodyPr wrap="none" rtlCol="0" anchor="t"/>
          <a:lstStyle/>
          <a:p>
            <a:pPr marL="0" indent="0" algn="ctr">
              <a:lnSpc>
                <a:spcPts val="2010"/>
              </a:lnSpc>
              <a:buNone/>
            </a:pPr>
            <a:r>
              <a:rPr lang="en-US" sz="2010" b="1" dirty="0">
                <a:solidFill>
                  <a:srgbClr val="FFFFFF"/>
                </a:solidFill>
                <a:latin typeface="Nunito" pitchFamily="34" charset="0"/>
                <a:ea typeface="Nunito" pitchFamily="34" charset="-122"/>
                <a:cs typeface="Nunito" pitchFamily="34" charset="-120"/>
              </a:rPr>
              <a:t>2</a:t>
            </a:r>
            <a:endParaRPr lang="en-US" sz="2010" dirty="0"/>
          </a:p>
        </p:txBody>
      </p:sp>
      <p:sp>
        <p:nvSpPr>
          <p:cNvPr id="14" name="Text 11"/>
          <p:cNvSpPr/>
          <p:nvPr/>
        </p:nvSpPr>
        <p:spPr>
          <a:xfrm>
            <a:off x="8309372" y="2476738"/>
            <a:ext cx="2126694" cy="265747"/>
          </a:xfrm>
          <a:prstGeom prst="rect">
            <a:avLst/>
          </a:prstGeom>
          <a:noFill/>
          <a:ln/>
        </p:spPr>
        <p:txBody>
          <a:bodyPr wrap="none" rtlCol="0" anchor="t"/>
          <a:lstStyle/>
          <a:p>
            <a:pPr marL="0" indent="0" algn="l">
              <a:lnSpc>
                <a:spcPts val="2093"/>
              </a:lnSpc>
              <a:buNone/>
            </a:pPr>
            <a:r>
              <a:rPr lang="en-US" sz="1675" b="1" dirty="0">
                <a:solidFill>
                  <a:srgbClr val="FFFFFF"/>
                </a:solidFill>
                <a:latin typeface="Nunito" pitchFamily="34" charset="0"/>
                <a:ea typeface="Nunito" pitchFamily="34" charset="-122"/>
                <a:cs typeface="Nunito" pitchFamily="34" charset="-120"/>
              </a:rPr>
              <a:t>Grade Entry</a:t>
            </a:r>
            <a:endParaRPr lang="en-US" sz="1675" dirty="0"/>
          </a:p>
        </p:txBody>
      </p:sp>
      <p:sp>
        <p:nvSpPr>
          <p:cNvPr id="15" name="Text 12"/>
          <p:cNvSpPr/>
          <p:nvPr/>
        </p:nvSpPr>
        <p:spPr>
          <a:xfrm>
            <a:off x="8309372" y="2850833"/>
            <a:ext cx="3652718" cy="1445419"/>
          </a:xfrm>
          <a:prstGeom prst="rect">
            <a:avLst/>
          </a:prstGeom>
          <a:noFill/>
          <a:ln/>
        </p:spPr>
        <p:txBody>
          <a:bodyPr wrap="square" rtlCol="0" anchor="t"/>
          <a:lstStyle/>
          <a:p>
            <a:pPr marL="0" indent="0" algn="l">
              <a:lnSpc>
                <a:spcPts val="2277"/>
              </a:lnSpc>
              <a:buNone/>
            </a:pPr>
            <a:r>
              <a:rPr lang="en-US" sz="1423" dirty="0">
                <a:solidFill>
                  <a:srgbClr val="FFFFFF"/>
                </a:solidFill>
                <a:latin typeface="PT Sans" pitchFamily="34" charset="0"/>
                <a:ea typeface="PT Sans" pitchFamily="34" charset="-122"/>
                <a:cs typeface="PT Sans" pitchFamily="34" charset="-120"/>
              </a:rPr>
              <a:t>The Department Secretary enters grades submitted by instructors into the system, ensuring accuracy and completeness. They also manage the generation of official grade sheets for students.</a:t>
            </a:r>
            <a:endParaRPr lang="en-US" sz="1423" dirty="0"/>
          </a:p>
        </p:txBody>
      </p:sp>
      <p:sp>
        <p:nvSpPr>
          <p:cNvPr id="16" name="Shape 13"/>
          <p:cNvSpPr/>
          <p:nvPr/>
        </p:nvSpPr>
        <p:spPr>
          <a:xfrm>
            <a:off x="6502003" y="3872151"/>
            <a:ext cx="632698" cy="22860"/>
          </a:xfrm>
          <a:prstGeom prst="roundRect">
            <a:avLst>
              <a:gd name="adj" fmla="val 1186168"/>
            </a:avLst>
          </a:prstGeom>
          <a:solidFill>
            <a:srgbClr val="DD785E"/>
          </a:solidFill>
          <a:ln/>
        </p:spPr>
      </p:sp>
      <p:sp>
        <p:nvSpPr>
          <p:cNvPr id="17" name="Shape 14"/>
          <p:cNvSpPr/>
          <p:nvPr/>
        </p:nvSpPr>
        <p:spPr>
          <a:xfrm>
            <a:off x="7111841" y="3680222"/>
            <a:ext cx="406718" cy="406718"/>
          </a:xfrm>
          <a:prstGeom prst="roundRect">
            <a:avLst>
              <a:gd name="adj" fmla="val 66670"/>
            </a:avLst>
          </a:prstGeom>
          <a:solidFill>
            <a:srgbClr val="00002E"/>
          </a:solidFill>
          <a:ln w="15240">
            <a:solidFill>
              <a:srgbClr val="DD785E"/>
            </a:solidFill>
            <a:prstDash val="solid"/>
          </a:ln>
        </p:spPr>
      </p:sp>
      <p:sp>
        <p:nvSpPr>
          <p:cNvPr id="18" name="Text 15"/>
          <p:cNvSpPr/>
          <p:nvPr/>
        </p:nvSpPr>
        <p:spPr>
          <a:xfrm>
            <a:off x="7238643" y="3755946"/>
            <a:ext cx="153114" cy="255151"/>
          </a:xfrm>
          <a:prstGeom prst="rect">
            <a:avLst/>
          </a:prstGeom>
          <a:noFill/>
          <a:ln/>
        </p:spPr>
        <p:txBody>
          <a:bodyPr wrap="none" rtlCol="0" anchor="t"/>
          <a:lstStyle/>
          <a:p>
            <a:pPr marL="0" indent="0" algn="ctr">
              <a:lnSpc>
                <a:spcPts val="2010"/>
              </a:lnSpc>
              <a:buNone/>
            </a:pPr>
            <a:r>
              <a:rPr lang="en-US" sz="2010" b="1" dirty="0">
                <a:solidFill>
                  <a:srgbClr val="FFFFFF"/>
                </a:solidFill>
                <a:latin typeface="Nunito" pitchFamily="34" charset="0"/>
                <a:ea typeface="Nunito" pitchFamily="34" charset="-122"/>
                <a:cs typeface="Nunito" pitchFamily="34" charset="-120"/>
              </a:rPr>
              <a:t>3</a:t>
            </a:r>
            <a:endParaRPr lang="en-US" sz="2010" dirty="0"/>
          </a:p>
        </p:txBody>
      </p:sp>
      <p:sp>
        <p:nvSpPr>
          <p:cNvPr id="19" name="Text 16"/>
          <p:cNvSpPr/>
          <p:nvPr/>
        </p:nvSpPr>
        <p:spPr>
          <a:xfrm>
            <a:off x="4076462" y="3657600"/>
            <a:ext cx="2244566" cy="265747"/>
          </a:xfrm>
          <a:prstGeom prst="rect">
            <a:avLst/>
          </a:prstGeom>
          <a:noFill/>
          <a:ln/>
        </p:spPr>
        <p:txBody>
          <a:bodyPr wrap="none" rtlCol="0" anchor="t"/>
          <a:lstStyle/>
          <a:p>
            <a:pPr marL="0" indent="0" algn="r">
              <a:lnSpc>
                <a:spcPts val="2093"/>
              </a:lnSpc>
              <a:buNone/>
            </a:pPr>
            <a:r>
              <a:rPr lang="en-US" sz="1675" b="1" dirty="0">
                <a:solidFill>
                  <a:srgbClr val="FFFFFF"/>
                </a:solidFill>
                <a:latin typeface="Nunito" pitchFamily="34" charset="0"/>
                <a:ea typeface="Nunito" pitchFamily="34" charset="-122"/>
                <a:cs typeface="Nunito" pitchFamily="34" charset="-120"/>
              </a:rPr>
              <a:t>Inventory Management</a:t>
            </a:r>
            <a:endParaRPr lang="en-US" sz="1675" dirty="0"/>
          </a:p>
        </p:txBody>
      </p:sp>
      <p:sp>
        <p:nvSpPr>
          <p:cNvPr id="20" name="Text 17"/>
          <p:cNvSpPr/>
          <p:nvPr/>
        </p:nvSpPr>
        <p:spPr>
          <a:xfrm>
            <a:off x="2668310" y="4031694"/>
            <a:ext cx="3652718" cy="1445419"/>
          </a:xfrm>
          <a:prstGeom prst="rect">
            <a:avLst/>
          </a:prstGeom>
          <a:noFill/>
          <a:ln/>
        </p:spPr>
        <p:txBody>
          <a:bodyPr wrap="square" rtlCol="0" anchor="t"/>
          <a:lstStyle/>
          <a:p>
            <a:pPr marL="0" indent="0" algn="r">
              <a:lnSpc>
                <a:spcPts val="2277"/>
              </a:lnSpc>
              <a:buNone/>
            </a:pPr>
            <a:r>
              <a:rPr lang="en-US" sz="1423" dirty="0">
                <a:solidFill>
                  <a:srgbClr val="FFFFFF"/>
                </a:solidFill>
                <a:latin typeface="PT Sans" pitchFamily="34" charset="0"/>
                <a:ea typeface="PT Sans" pitchFamily="34" charset="-122"/>
                <a:cs typeface="PT Sans" pitchFamily="34" charset="-120"/>
              </a:rPr>
              <a:t>The Department Secretary is responsible for maintaining an inventory of department resources, including equipment, furniture, and supplies. They can track asset locations and manage inventory requests.</a:t>
            </a:r>
            <a:endParaRPr lang="en-US" sz="1423" dirty="0"/>
          </a:p>
        </p:txBody>
      </p:sp>
      <p:sp>
        <p:nvSpPr>
          <p:cNvPr id="21" name="Shape 18"/>
          <p:cNvSpPr/>
          <p:nvPr/>
        </p:nvSpPr>
        <p:spPr>
          <a:xfrm>
            <a:off x="7495699" y="5053013"/>
            <a:ext cx="632698" cy="22860"/>
          </a:xfrm>
          <a:prstGeom prst="roundRect">
            <a:avLst>
              <a:gd name="adj" fmla="val 1186168"/>
            </a:avLst>
          </a:prstGeom>
          <a:solidFill>
            <a:srgbClr val="48A8E2"/>
          </a:solidFill>
          <a:ln/>
        </p:spPr>
      </p:sp>
      <p:sp>
        <p:nvSpPr>
          <p:cNvPr id="22" name="Shape 19"/>
          <p:cNvSpPr/>
          <p:nvPr/>
        </p:nvSpPr>
        <p:spPr>
          <a:xfrm>
            <a:off x="7111841" y="4861084"/>
            <a:ext cx="406718" cy="406718"/>
          </a:xfrm>
          <a:prstGeom prst="roundRect">
            <a:avLst>
              <a:gd name="adj" fmla="val 66670"/>
            </a:avLst>
          </a:prstGeom>
          <a:solidFill>
            <a:srgbClr val="00002E"/>
          </a:solidFill>
          <a:ln w="15240">
            <a:solidFill>
              <a:srgbClr val="48A8E2"/>
            </a:solidFill>
            <a:prstDash val="solid"/>
          </a:ln>
        </p:spPr>
      </p:sp>
      <p:sp>
        <p:nvSpPr>
          <p:cNvPr id="23" name="Text 20"/>
          <p:cNvSpPr/>
          <p:nvPr/>
        </p:nvSpPr>
        <p:spPr>
          <a:xfrm>
            <a:off x="7238643" y="4936808"/>
            <a:ext cx="153114" cy="255151"/>
          </a:xfrm>
          <a:prstGeom prst="rect">
            <a:avLst/>
          </a:prstGeom>
          <a:noFill/>
          <a:ln/>
        </p:spPr>
        <p:txBody>
          <a:bodyPr wrap="none" rtlCol="0" anchor="t"/>
          <a:lstStyle/>
          <a:p>
            <a:pPr marL="0" indent="0" algn="ctr">
              <a:lnSpc>
                <a:spcPts val="2010"/>
              </a:lnSpc>
              <a:buNone/>
            </a:pPr>
            <a:r>
              <a:rPr lang="en-US" sz="2010" b="1" dirty="0">
                <a:solidFill>
                  <a:srgbClr val="FFFFFF"/>
                </a:solidFill>
                <a:latin typeface="Nunito" pitchFamily="34" charset="0"/>
                <a:ea typeface="Nunito" pitchFamily="34" charset="-122"/>
                <a:cs typeface="Nunito" pitchFamily="34" charset="-120"/>
              </a:rPr>
              <a:t>4</a:t>
            </a:r>
            <a:endParaRPr lang="en-US" sz="2010" dirty="0"/>
          </a:p>
        </p:txBody>
      </p:sp>
      <p:sp>
        <p:nvSpPr>
          <p:cNvPr id="24" name="Text 21"/>
          <p:cNvSpPr/>
          <p:nvPr/>
        </p:nvSpPr>
        <p:spPr>
          <a:xfrm>
            <a:off x="8309372" y="4838462"/>
            <a:ext cx="2141696" cy="265747"/>
          </a:xfrm>
          <a:prstGeom prst="rect">
            <a:avLst/>
          </a:prstGeom>
          <a:noFill/>
          <a:ln/>
        </p:spPr>
        <p:txBody>
          <a:bodyPr wrap="none" rtlCol="0" anchor="t"/>
          <a:lstStyle/>
          <a:p>
            <a:pPr marL="0" indent="0" algn="l">
              <a:lnSpc>
                <a:spcPts val="2093"/>
              </a:lnSpc>
              <a:buNone/>
            </a:pPr>
            <a:r>
              <a:rPr lang="en-US" sz="1675" b="1" dirty="0">
                <a:solidFill>
                  <a:srgbClr val="FFFFFF"/>
                </a:solidFill>
                <a:latin typeface="Nunito" pitchFamily="34" charset="0"/>
                <a:ea typeface="Nunito" pitchFamily="34" charset="-122"/>
                <a:cs typeface="Nunito" pitchFamily="34" charset="-120"/>
              </a:rPr>
              <a:t>Financial Transactions</a:t>
            </a:r>
            <a:endParaRPr lang="en-US" sz="1675" dirty="0"/>
          </a:p>
        </p:txBody>
      </p:sp>
      <p:sp>
        <p:nvSpPr>
          <p:cNvPr id="25" name="Text 22"/>
          <p:cNvSpPr/>
          <p:nvPr/>
        </p:nvSpPr>
        <p:spPr>
          <a:xfrm>
            <a:off x="8309372" y="5212556"/>
            <a:ext cx="3652718" cy="1445419"/>
          </a:xfrm>
          <a:prstGeom prst="rect">
            <a:avLst/>
          </a:prstGeom>
          <a:noFill/>
          <a:ln/>
        </p:spPr>
        <p:txBody>
          <a:bodyPr wrap="square" rtlCol="0" anchor="t"/>
          <a:lstStyle/>
          <a:p>
            <a:pPr marL="0" indent="0" algn="l">
              <a:lnSpc>
                <a:spcPts val="2277"/>
              </a:lnSpc>
              <a:buNone/>
            </a:pPr>
            <a:r>
              <a:rPr lang="en-US" sz="1423" dirty="0">
                <a:solidFill>
                  <a:srgbClr val="FFFFFF"/>
                </a:solidFill>
                <a:latin typeface="PT Sans" pitchFamily="34" charset="0"/>
                <a:ea typeface="PT Sans" pitchFamily="34" charset="-122"/>
                <a:cs typeface="PT Sans" pitchFamily="34" charset="-120"/>
              </a:rPr>
              <a:t>The Department Secretary records financial transactions, including departmental grants, income from consultancy services, and expenses. They maintain financial records and generate financial reports.</a:t>
            </a:r>
            <a:endParaRPr lang="en-US" sz="1423" dirty="0"/>
          </a:p>
        </p:txBody>
      </p:sp>
      <p:sp>
        <p:nvSpPr>
          <p:cNvPr id="26" name="Shape 23"/>
          <p:cNvSpPr/>
          <p:nvPr/>
        </p:nvSpPr>
        <p:spPr>
          <a:xfrm>
            <a:off x="6502003" y="6233874"/>
            <a:ext cx="632698" cy="22860"/>
          </a:xfrm>
          <a:prstGeom prst="roundRect">
            <a:avLst>
              <a:gd name="adj" fmla="val 1186168"/>
            </a:avLst>
          </a:prstGeom>
          <a:solidFill>
            <a:srgbClr val="59ABA9"/>
          </a:solidFill>
          <a:ln/>
        </p:spPr>
      </p:sp>
      <p:sp>
        <p:nvSpPr>
          <p:cNvPr id="27" name="Shape 24"/>
          <p:cNvSpPr/>
          <p:nvPr/>
        </p:nvSpPr>
        <p:spPr>
          <a:xfrm>
            <a:off x="7111841" y="6041946"/>
            <a:ext cx="406718" cy="406718"/>
          </a:xfrm>
          <a:prstGeom prst="roundRect">
            <a:avLst>
              <a:gd name="adj" fmla="val 66670"/>
            </a:avLst>
          </a:prstGeom>
          <a:solidFill>
            <a:srgbClr val="00002E"/>
          </a:solidFill>
          <a:ln w="15240">
            <a:solidFill>
              <a:srgbClr val="59ABA9"/>
            </a:solidFill>
            <a:prstDash val="solid"/>
          </a:ln>
        </p:spPr>
      </p:sp>
      <p:sp>
        <p:nvSpPr>
          <p:cNvPr id="28" name="Text 25"/>
          <p:cNvSpPr/>
          <p:nvPr/>
        </p:nvSpPr>
        <p:spPr>
          <a:xfrm>
            <a:off x="7238643" y="6117669"/>
            <a:ext cx="153114" cy="255151"/>
          </a:xfrm>
          <a:prstGeom prst="rect">
            <a:avLst/>
          </a:prstGeom>
          <a:noFill/>
          <a:ln/>
        </p:spPr>
        <p:txBody>
          <a:bodyPr wrap="none" rtlCol="0" anchor="t"/>
          <a:lstStyle/>
          <a:p>
            <a:pPr marL="0" indent="0" algn="ctr">
              <a:lnSpc>
                <a:spcPts val="2010"/>
              </a:lnSpc>
              <a:buNone/>
            </a:pPr>
            <a:r>
              <a:rPr lang="en-US" sz="2010" b="1" dirty="0">
                <a:solidFill>
                  <a:srgbClr val="FFFFFF"/>
                </a:solidFill>
                <a:latin typeface="Nunito" pitchFamily="34" charset="0"/>
                <a:ea typeface="Nunito" pitchFamily="34" charset="-122"/>
                <a:cs typeface="Nunito" pitchFamily="34" charset="-120"/>
              </a:rPr>
              <a:t>5</a:t>
            </a:r>
            <a:endParaRPr lang="en-US" sz="2010" dirty="0"/>
          </a:p>
        </p:txBody>
      </p:sp>
      <p:sp>
        <p:nvSpPr>
          <p:cNvPr id="29" name="Text 26"/>
          <p:cNvSpPr/>
          <p:nvPr/>
        </p:nvSpPr>
        <p:spPr>
          <a:xfrm>
            <a:off x="3005137" y="6019324"/>
            <a:ext cx="3315891" cy="265747"/>
          </a:xfrm>
          <a:prstGeom prst="rect">
            <a:avLst/>
          </a:prstGeom>
          <a:noFill/>
          <a:ln/>
        </p:spPr>
        <p:txBody>
          <a:bodyPr wrap="none" rtlCol="0" anchor="t"/>
          <a:lstStyle/>
          <a:p>
            <a:pPr marL="0" indent="0" algn="r">
              <a:lnSpc>
                <a:spcPts val="2093"/>
              </a:lnSpc>
              <a:buNone/>
            </a:pPr>
            <a:r>
              <a:rPr lang="en-US" sz="1675" b="1" dirty="0">
                <a:solidFill>
                  <a:srgbClr val="FFFFFF"/>
                </a:solidFill>
                <a:latin typeface="Nunito" pitchFamily="34" charset="0"/>
                <a:ea typeface="Nunito" pitchFamily="34" charset="-122"/>
                <a:cs typeface="Nunito" pitchFamily="34" charset="-120"/>
              </a:rPr>
              <a:t>Research and Publication Tracking</a:t>
            </a:r>
            <a:endParaRPr lang="en-US" sz="1675" dirty="0"/>
          </a:p>
        </p:txBody>
      </p:sp>
      <p:sp>
        <p:nvSpPr>
          <p:cNvPr id="30" name="Text 27"/>
          <p:cNvSpPr/>
          <p:nvPr/>
        </p:nvSpPr>
        <p:spPr>
          <a:xfrm>
            <a:off x="2668310" y="6393418"/>
            <a:ext cx="3652718" cy="867251"/>
          </a:xfrm>
          <a:prstGeom prst="rect">
            <a:avLst/>
          </a:prstGeom>
          <a:noFill/>
          <a:ln/>
        </p:spPr>
        <p:txBody>
          <a:bodyPr wrap="square" rtlCol="0" anchor="t"/>
          <a:lstStyle/>
          <a:p>
            <a:pPr marL="0" indent="0" algn="r">
              <a:lnSpc>
                <a:spcPts val="2277"/>
              </a:lnSpc>
              <a:buNone/>
            </a:pPr>
            <a:r>
              <a:rPr lang="en-US" sz="1423" dirty="0">
                <a:solidFill>
                  <a:srgbClr val="FFFFFF"/>
                </a:solidFill>
                <a:latin typeface="PT Sans" pitchFamily="34" charset="0"/>
                <a:ea typeface="PT Sans" pitchFamily="34" charset="-122"/>
                <a:cs typeface="PT Sans" pitchFamily="34" charset="-120"/>
              </a:rPr>
              <a:t>The Department Secretary is responsible for recording and updating details about research projects and publications by faculty members.</a:t>
            </a:r>
            <a:endParaRPr lang="en-US" sz="1423"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95460" y="2509718"/>
            <a:ext cx="4983361" cy="3210163"/>
          </a:xfrm>
          <a:prstGeom prst="rect">
            <a:avLst/>
          </a:prstGeom>
        </p:spPr>
      </p:pic>
      <p:sp>
        <p:nvSpPr>
          <p:cNvPr id="6" name="Text 1"/>
          <p:cNvSpPr/>
          <p:nvPr/>
        </p:nvSpPr>
        <p:spPr>
          <a:xfrm>
            <a:off x="704255" y="720804"/>
            <a:ext cx="4734878" cy="591860"/>
          </a:xfrm>
          <a:prstGeom prst="rect">
            <a:avLst/>
          </a:prstGeom>
          <a:noFill/>
          <a:ln/>
        </p:spPr>
        <p:txBody>
          <a:bodyPr wrap="none" rtlCol="0" anchor="t"/>
          <a:lstStyle/>
          <a:p>
            <a:pPr marL="0" indent="0">
              <a:lnSpc>
                <a:spcPts val="4660"/>
              </a:lnSpc>
              <a:buNone/>
            </a:pPr>
            <a:r>
              <a:rPr lang="en-US" sz="3728" b="1" dirty="0">
                <a:solidFill>
                  <a:srgbClr val="FFFFFF"/>
                </a:solidFill>
                <a:latin typeface="Nunito" pitchFamily="34" charset="0"/>
                <a:ea typeface="Nunito" pitchFamily="34" charset="-122"/>
                <a:cs typeface="Nunito" pitchFamily="34" charset="-120"/>
              </a:rPr>
              <a:t>Non-Teaching Staff</a:t>
            </a:r>
            <a:endParaRPr lang="en-US" sz="3728" dirty="0"/>
          </a:p>
        </p:txBody>
      </p:sp>
      <p:sp>
        <p:nvSpPr>
          <p:cNvPr id="7" name="Shape 2"/>
          <p:cNvSpPr/>
          <p:nvPr/>
        </p:nvSpPr>
        <p:spPr>
          <a:xfrm>
            <a:off x="704255" y="1614488"/>
            <a:ext cx="7735491" cy="1830586"/>
          </a:xfrm>
          <a:prstGeom prst="roundRect">
            <a:avLst>
              <a:gd name="adj" fmla="val 16490"/>
            </a:avLst>
          </a:prstGeom>
          <a:solidFill>
            <a:srgbClr val="00002E"/>
          </a:solidFill>
          <a:ln w="22860">
            <a:solidFill>
              <a:srgbClr val="F2B42D"/>
            </a:solidFill>
            <a:prstDash val="solid"/>
          </a:ln>
        </p:spPr>
      </p:sp>
      <p:sp>
        <p:nvSpPr>
          <p:cNvPr id="8" name="Text 3"/>
          <p:cNvSpPr/>
          <p:nvPr/>
        </p:nvSpPr>
        <p:spPr>
          <a:xfrm>
            <a:off x="928330" y="1838563"/>
            <a:ext cx="2643307" cy="295870"/>
          </a:xfrm>
          <a:prstGeom prst="rect">
            <a:avLst/>
          </a:prstGeom>
          <a:noFill/>
          <a:ln/>
        </p:spPr>
        <p:txBody>
          <a:bodyPr wrap="none" rtlCol="0" anchor="t"/>
          <a:lstStyle/>
          <a:p>
            <a:pPr marL="0" indent="0">
              <a:lnSpc>
                <a:spcPts val="2330"/>
              </a:lnSpc>
              <a:buNone/>
            </a:pPr>
            <a:r>
              <a:rPr lang="en-US" sz="1864" b="1" dirty="0">
                <a:solidFill>
                  <a:srgbClr val="FFFFFF"/>
                </a:solidFill>
                <a:latin typeface="Nunito" pitchFamily="34" charset="0"/>
                <a:ea typeface="Nunito" pitchFamily="34" charset="-122"/>
                <a:cs typeface="Nunito" pitchFamily="34" charset="-120"/>
              </a:rPr>
              <a:t>Equipment Management</a:t>
            </a:r>
            <a:endParaRPr lang="en-US" sz="1864" dirty="0"/>
          </a:p>
        </p:txBody>
      </p:sp>
      <p:sp>
        <p:nvSpPr>
          <p:cNvPr id="9" name="Text 4"/>
          <p:cNvSpPr/>
          <p:nvPr/>
        </p:nvSpPr>
        <p:spPr>
          <a:xfrm>
            <a:off x="928330" y="2255163"/>
            <a:ext cx="7287339" cy="965835"/>
          </a:xfrm>
          <a:prstGeom prst="rect">
            <a:avLst/>
          </a:prstGeom>
          <a:noFill/>
          <a:ln/>
        </p:spPr>
        <p:txBody>
          <a:bodyPr wrap="square" rtlCol="0" anchor="t"/>
          <a:lstStyle/>
          <a:p>
            <a:pPr marL="0" indent="0">
              <a:lnSpc>
                <a:spcPts val="2535"/>
              </a:lnSpc>
              <a:buNone/>
            </a:pPr>
            <a:r>
              <a:rPr lang="en-US" sz="1585" dirty="0">
                <a:solidFill>
                  <a:srgbClr val="FFFFFF"/>
                </a:solidFill>
                <a:latin typeface="PT Sans" pitchFamily="34" charset="0"/>
                <a:ea typeface="PT Sans" pitchFamily="34" charset="-122"/>
                <a:cs typeface="PT Sans" pitchFamily="34" charset="-120"/>
              </a:rPr>
              <a:t>Non-teaching staff, such as lab technicians, may be responsible for managing and maintaining department equipment. They can track equipment usage, schedule maintenance, and report any issues.</a:t>
            </a:r>
            <a:endParaRPr lang="en-US" sz="1585" dirty="0"/>
          </a:p>
        </p:txBody>
      </p:sp>
      <p:sp>
        <p:nvSpPr>
          <p:cNvPr id="10" name="Shape 5"/>
          <p:cNvSpPr/>
          <p:nvPr/>
        </p:nvSpPr>
        <p:spPr>
          <a:xfrm>
            <a:off x="704255" y="3646289"/>
            <a:ext cx="7735491" cy="1830586"/>
          </a:xfrm>
          <a:prstGeom prst="roundRect">
            <a:avLst>
              <a:gd name="adj" fmla="val 16490"/>
            </a:avLst>
          </a:prstGeom>
          <a:solidFill>
            <a:srgbClr val="00002E"/>
          </a:solidFill>
          <a:ln w="22860">
            <a:solidFill>
              <a:srgbClr val="D7425E"/>
            </a:solidFill>
            <a:prstDash val="solid"/>
          </a:ln>
        </p:spPr>
      </p:sp>
      <p:sp>
        <p:nvSpPr>
          <p:cNvPr id="11" name="Text 6"/>
          <p:cNvSpPr/>
          <p:nvPr/>
        </p:nvSpPr>
        <p:spPr>
          <a:xfrm>
            <a:off x="928330" y="3870365"/>
            <a:ext cx="2367439" cy="295870"/>
          </a:xfrm>
          <a:prstGeom prst="rect">
            <a:avLst/>
          </a:prstGeom>
          <a:noFill/>
          <a:ln/>
        </p:spPr>
        <p:txBody>
          <a:bodyPr wrap="none" rtlCol="0" anchor="t"/>
          <a:lstStyle/>
          <a:p>
            <a:pPr marL="0" indent="0">
              <a:lnSpc>
                <a:spcPts val="2330"/>
              </a:lnSpc>
              <a:buNone/>
            </a:pPr>
            <a:r>
              <a:rPr lang="en-US" sz="1864" b="1" dirty="0">
                <a:solidFill>
                  <a:srgbClr val="FFFFFF"/>
                </a:solidFill>
                <a:latin typeface="Nunito" pitchFamily="34" charset="0"/>
                <a:ea typeface="Nunito" pitchFamily="34" charset="-122"/>
                <a:cs typeface="Nunito" pitchFamily="34" charset="-120"/>
              </a:rPr>
              <a:t>Library Support</a:t>
            </a:r>
            <a:endParaRPr lang="en-US" sz="1864" dirty="0"/>
          </a:p>
        </p:txBody>
      </p:sp>
      <p:sp>
        <p:nvSpPr>
          <p:cNvPr id="12" name="Text 7"/>
          <p:cNvSpPr/>
          <p:nvPr/>
        </p:nvSpPr>
        <p:spPr>
          <a:xfrm>
            <a:off x="928330" y="4286964"/>
            <a:ext cx="7287339" cy="965835"/>
          </a:xfrm>
          <a:prstGeom prst="rect">
            <a:avLst/>
          </a:prstGeom>
          <a:noFill/>
          <a:ln/>
        </p:spPr>
        <p:txBody>
          <a:bodyPr wrap="square" rtlCol="0" anchor="t"/>
          <a:lstStyle/>
          <a:p>
            <a:pPr marL="0" indent="0">
              <a:lnSpc>
                <a:spcPts val="2535"/>
              </a:lnSpc>
              <a:buNone/>
            </a:pPr>
            <a:r>
              <a:rPr lang="en-US" sz="1585" dirty="0">
                <a:solidFill>
                  <a:srgbClr val="FFFFFF"/>
                </a:solidFill>
                <a:latin typeface="PT Sans" pitchFamily="34" charset="0"/>
                <a:ea typeface="PT Sans" pitchFamily="34" charset="-122"/>
                <a:cs typeface="PT Sans" pitchFamily="34" charset="-120"/>
              </a:rPr>
              <a:t>Library staff can use the system to manage library resources, including book acquisitions, circulation records, and overdue notices. They can also track student borrowing history.</a:t>
            </a:r>
            <a:endParaRPr lang="en-US" sz="1585" dirty="0"/>
          </a:p>
        </p:txBody>
      </p:sp>
      <p:sp>
        <p:nvSpPr>
          <p:cNvPr id="13" name="Shape 8"/>
          <p:cNvSpPr/>
          <p:nvPr/>
        </p:nvSpPr>
        <p:spPr>
          <a:xfrm>
            <a:off x="704255" y="5678091"/>
            <a:ext cx="7735491" cy="1830586"/>
          </a:xfrm>
          <a:prstGeom prst="roundRect">
            <a:avLst>
              <a:gd name="adj" fmla="val 16490"/>
            </a:avLst>
          </a:prstGeom>
          <a:solidFill>
            <a:srgbClr val="00002E"/>
          </a:solidFill>
          <a:ln w="22860">
            <a:solidFill>
              <a:srgbClr val="DD785E"/>
            </a:solidFill>
            <a:prstDash val="solid"/>
          </a:ln>
        </p:spPr>
      </p:sp>
      <p:sp>
        <p:nvSpPr>
          <p:cNvPr id="14" name="Text 9"/>
          <p:cNvSpPr/>
          <p:nvPr/>
        </p:nvSpPr>
        <p:spPr>
          <a:xfrm>
            <a:off x="928330" y="5902166"/>
            <a:ext cx="2515076" cy="295870"/>
          </a:xfrm>
          <a:prstGeom prst="rect">
            <a:avLst/>
          </a:prstGeom>
          <a:noFill/>
          <a:ln/>
        </p:spPr>
        <p:txBody>
          <a:bodyPr wrap="none" rtlCol="0" anchor="t"/>
          <a:lstStyle/>
          <a:p>
            <a:pPr marL="0" indent="0">
              <a:lnSpc>
                <a:spcPts val="2330"/>
              </a:lnSpc>
              <a:buNone/>
            </a:pPr>
            <a:r>
              <a:rPr lang="en-US" sz="1864" b="1" dirty="0">
                <a:solidFill>
                  <a:srgbClr val="FFFFFF"/>
                </a:solidFill>
                <a:latin typeface="Nunito" pitchFamily="34" charset="0"/>
                <a:ea typeface="Nunito" pitchFamily="34" charset="-122"/>
                <a:cs typeface="Nunito" pitchFamily="34" charset="-120"/>
              </a:rPr>
              <a:t>Administrative Support</a:t>
            </a:r>
            <a:endParaRPr lang="en-US" sz="1864" dirty="0"/>
          </a:p>
        </p:txBody>
      </p:sp>
      <p:sp>
        <p:nvSpPr>
          <p:cNvPr id="15" name="Text 10"/>
          <p:cNvSpPr/>
          <p:nvPr/>
        </p:nvSpPr>
        <p:spPr>
          <a:xfrm>
            <a:off x="928330" y="6318766"/>
            <a:ext cx="7287339" cy="965835"/>
          </a:xfrm>
          <a:prstGeom prst="rect">
            <a:avLst/>
          </a:prstGeom>
          <a:noFill/>
          <a:ln/>
        </p:spPr>
        <p:txBody>
          <a:bodyPr wrap="square" rtlCol="0" anchor="t"/>
          <a:lstStyle/>
          <a:p>
            <a:pPr marL="0" indent="0">
              <a:lnSpc>
                <a:spcPts val="2535"/>
              </a:lnSpc>
              <a:buNone/>
            </a:pPr>
            <a:r>
              <a:rPr lang="en-US" sz="1585" dirty="0">
                <a:solidFill>
                  <a:srgbClr val="FFFFFF"/>
                </a:solidFill>
                <a:latin typeface="PT Sans" pitchFamily="34" charset="0"/>
                <a:ea typeface="PT Sans" pitchFamily="34" charset="-122"/>
                <a:cs typeface="PT Sans" pitchFamily="34" charset="-120"/>
              </a:rPr>
              <a:t>Non-teaching staff can provide administrative support to the department, such as handling student inquiries, scheduling appointments, and managing departmental events.</a:t>
            </a:r>
            <a:endParaRPr lang="en-US" sz="158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0165318"/>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9144000" y="0"/>
            <a:ext cx="5486400" cy="10165318"/>
          </a:xfrm>
          <a:prstGeom prst="rect">
            <a:avLst/>
          </a:prstGeom>
        </p:spPr>
      </p:pic>
      <p:pic>
        <p:nvPicPr>
          <p:cNvPr id="5" name="Image 2" descr="preencoded.png"/>
          <p:cNvPicPr>
            <a:picLocks noChangeAspect="1"/>
          </p:cNvPicPr>
          <p:nvPr/>
        </p:nvPicPr>
        <p:blipFill>
          <a:blip r:embed="rId5"/>
          <a:stretch>
            <a:fillRect/>
          </a:stretch>
        </p:blipFill>
        <p:spPr>
          <a:xfrm>
            <a:off x="9359979" y="2970371"/>
            <a:ext cx="5054322" cy="4224576"/>
          </a:xfrm>
          <a:prstGeom prst="rect">
            <a:avLst/>
          </a:prstGeom>
        </p:spPr>
      </p:pic>
      <p:sp>
        <p:nvSpPr>
          <p:cNvPr id="6" name="Text 1"/>
          <p:cNvSpPr/>
          <p:nvPr/>
        </p:nvSpPr>
        <p:spPr>
          <a:xfrm>
            <a:off x="604837" y="475178"/>
            <a:ext cx="4066342" cy="508159"/>
          </a:xfrm>
          <a:prstGeom prst="rect">
            <a:avLst/>
          </a:prstGeom>
          <a:noFill/>
          <a:ln/>
        </p:spPr>
        <p:txBody>
          <a:bodyPr wrap="none" rtlCol="0" anchor="t"/>
          <a:lstStyle/>
          <a:p>
            <a:pPr marL="0" indent="0">
              <a:lnSpc>
                <a:spcPts val="4002"/>
              </a:lnSpc>
              <a:buNone/>
            </a:pPr>
            <a:r>
              <a:rPr lang="en-US" sz="3202" b="1" dirty="0">
                <a:solidFill>
                  <a:srgbClr val="FFFFFF"/>
                </a:solidFill>
                <a:latin typeface="Nunito" pitchFamily="34" charset="0"/>
                <a:ea typeface="Nunito" pitchFamily="34" charset="-122"/>
                <a:cs typeface="Nunito" pitchFamily="34" charset="-120"/>
              </a:rPr>
              <a:t>System Features</a:t>
            </a:r>
            <a:endParaRPr lang="en-US" sz="3202" dirty="0"/>
          </a:p>
        </p:txBody>
      </p:sp>
      <p:pic>
        <p:nvPicPr>
          <p:cNvPr id="7" name="Image 3" descr="preencoded.png"/>
          <p:cNvPicPr>
            <a:picLocks noChangeAspect="1"/>
          </p:cNvPicPr>
          <p:nvPr/>
        </p:nvPicPr>
        <p:blipFill>
          <a:blip r:embed="rId6"/>
          <a:stretch>
            <a:fillRect/>
          </a:stretch>
        </p:blipFill>
        <p:spPr>
          <a:xfrm>
            <a:off x="604837" y="1242536"/>
            <a:ext cx="431959" cy="431959"/>
          </a:xfrm>
          <a:prstGeom prst="rect">
            <a:avLst/>
          </a:prstGeom>
        </p:spPr>
      </p:pic>
      <p:sp>
        <p:nvSpPr>
          <p:cNvPr id="8" name="Text 2"/>
          <p:cNvSpPr/>
          <p:nvPr/>
        </p:nvSpPr>
        <p:spPr>
          <a:xfrm>
            <a:off x="604837" y="1847255"/>
            <a:ext cx="2033111" cy="254198"/>
          </a:xfrm>
          <a:prstGeom prst="rect">
            <a:avLst/>
          </a:prstGeom>
          <a:noFill/>
          <a:ln/>
        </p:spPr>
        <p:txBody>
          <a:bodyPr wrap="none" rtlCol="0" anchor="t"/>
          <a:lstStyle/>
          <a:p>
            <a:pPr marL="0" indent="0" algn="l">
              <a:lnSpc>
                <a:spcPts val="2001"/>
              </a:lnSpc>
              <a:buNone/>
            </a:pPr>
            <a:r>
              <a:rPr lang="en-US" sz="1601" b="1" dirty="0">
                <a:solidFill>
                  <a:srgbClr val="FFFFFF"/>
                </a:solidFill>
                <a:latin typeface="Nunito" pitchFamily="34" charset="0"/>
                <a:ea typeface="Nunito" pitchFamily="34" charset="-122"/>
                <a:cs typeface="Nunito" pitchFamily="34" charset="-120"/>
              </a:rPr>
              <a:t>Querying</a:t>
            </a:r>
            <a:endParaRPr lang="en-US" sz="1601" dirty="0"/>
          </a:p>
        </p:txBody>
      </p:sp>
      <p:sp>
        <p:nvSpPr>
          <p:cNvPr id="9" name="Text 3"/>
          <p:cNvSpPr/>
          <p:nvPr/>
        </p:nvSpPr>
        <p:spPr>
          <a:xfrm>
            <a:off x="604837" y="2205038"/>
            <a:ext cx="7934325" cy="829747"/>
          </a:xfrm>
          <a:prstGeom prst="rect">
            <a:avLst/>
          </a:prstGeom>
          <a:noFill/>
          <a:ln/>
        </p:spPr>
        <p:txBody>
          <a:bodyPr wrap="square" rtlCol="0" anchor="t"/>
          <a:lstStyle/>
          <a:p>
            <a:pPr marL="0" indent="0" algn="l">
              <a:lnSpc>
                <a:spcPts val="2177"/>
              </a:lnSpc>
              <a:buNone/>
            </a:pPr>
            <a:r>
              <a:rPr lang="en-US" sz="1361" dirty="0">
                <a:solidFill>
                  <a:srgbClr val="FFFFFF"/>
                </a:solidFill>
                <a:latin typeface="PT Sans" pitchFamily="34" charset="0"/>
                <a:ea typeface="PT Sans" pitchFamily="34" charset="-122"/>
                <a:cs typeface="PT Sans" pitchFamily="34" charset="-120"/>
              </a:rPr>
              <a:t>The system allows users to perform various queries to retrieve specific information. For example, students can view their own grades and transcripts, faculty members can retrieve student records for their courses, and administrators can generate reports on student enrollment.</a:t>
            </a:r>
            <a:endParaRPr lang="en-US" sz="1361" dirty="0"/>
          </a:p>
        </p:txBody>
      </p:sp>
      <p:pic>
        <p:nvPicPr>
          <p:cNvPr id="10" name="Image 4" descr="preencoded.png"/>
          <p:cNvPicPr>
            <a:picLocks noChangeAspect="1"/>
          </p:cNvPicPr>
          <p:nvPr/>
        </p:nvPicPr>
        <p:blipFill>
          <a:blip r:embed="rId7"/>
          <a:stretch>
            <a:fillRect/>
          </a:stretch>
        </p:blipFill>
        <p:spPr>
          <a:xfrm>
            <a:off x="604837" y="3553182"/>
            <a:ext cx="431959" cy="431959"/>
          </a:xfrm>
          <a:prstGeom prst="rect">
            <a:avLst/>
          </a:prstGeom>
        </p:spPr>
      </p:pic>
      <p:sp>
        <p:nvSpPr>
          <p:cNvPr id="11" name="Text 4"/>
          <p:cNvSpPr/>
          <p:nvPr/>
        </p:nvSpPr>
        <p:spPr>
          <a:xfrm>
            <a:off x="604837" y="4157901"/>
            <a:ext cx="2033111" cy="254198"/>
          </a:xfrm>
          <a:prstGeom prst="rect">
            <a:avLst/>
          </a:prstGeom>
          <a:noFill/>
          <a:ln/>
        </p:spPr>
        <p:txBody>
          <a:bodyPr wrap="none" rtlCol="0" anchor="t"/>
          <a:lstStyle/>
          <a:p>
            <a:pPr marL="0" indent="0" algn="l">
              <a:lnSpc>
                <a:spcPts val="2001"/>
              </a:lnSpc>
              <a:buNone/>
            </a:pPr>
            <a:r>
              <a:rPr lang="en-US" sz="1601" b="1" dirty="0">
                <a:solidFill>
                  <a:srgbClr val="FFFFFF"/>
                </a:solidFill>
                <a:latin typeface="Nunito" pitchFamily="34" charset="0"/>
                <a:ea typeface="Nunito" pitchFamily="34" charset="-122"/>
                <a:cs typeface="Nunito" pitchFamily="34" charset="-120"/>
              </a:rPr>
              <a:t>Security</a:t>
            </a:r>
            <a:endParaRPr lang="en-US" sz="1601" dirty="0"/>
          </a:p>
        </p:txBody>
      </p:sp>
      <p:sp>
        <p:nvSpPr>
          <p:cNvPr id="12" name="Text 5"/>
          <p:cNvSpPr/>
          <p:nvPr/>
        </p:nvSpPr>
        <p:spPr>
          <a:xfrm>
            <a:off x="604837" y="4515683"/>
            <a:ext cx="7934325" cy="553164"/>
          </a:xfrm>
          <a:prstGeom prst="rect">
            <a:avLst/>
          </a:prstGeom>
          <a:noFill/>
          <a:ln/>
        </p:spPr>
        <p:txBody>
          <a:bodyPr wrap="square" rtlCol="0" anchor="t"/>
          <a:lstStyle/>
          <a:p>
            <a:pPr marL="0" indent="0" algn="l">
              <a:lnSpc>
                <a:spcPts val="2177"/>
              </a:lnSpc>
              <a:buNone/>
            </a:pPr>
            <a:r>
              <a:rPr lang="en-US" sz="1361" dirty="0">
                <a:solidFill>
                  <a:srgbClr val="FFFFFF"/>
                </a:solidFill>
                <a:latin typeface="PT Sans" pitchFamily="34" charset="0"/>
                <a:ea typeface="PT Sans" pitchFamily="34" charset="-122"/>
                <a:cs typeface="PT Sans" pitchFamily="34" charset="-120"/>
              </a:rPr>
              <a:t>The system implements robust security measures to protect sensitive data and ensure user privacy. This includes user authentication, role-based access control, and data encryption.</a:t>
            </a:r>
            <a:endParaRPr lang="en-US" sz="1361" dirty="0"/>
          </a:p>
        </p:txBody>
      </p:sp>
      <p:pic>
        <p:nvPicPr>
          <p:cNvPr id="13" name="Image 5" descr="preencoded.png"/>
          <p:cNvPicPr>
            <a:picLocks noChangeAspect="1"/>
          </p:cNvPicPr>
          <p:nvPr/>
        </p:nvPicPr>
        <p:blipFill>
          <a:blip r:embed="rId8"/>
          <a:stretch>
            <a:fillRect/>
          </a:stretch>
        </p:blipFill>
        <p:spPr>
          <a:xfrm>
            <a:off x="604837" y="5587246"/>
            <a:ext cx="431959" cy="431959"/>
          </a:xfrm>
          <a:prstGeom prst="rect">
            <a:avLst/>
          </a:prstGeom>
        </p:spPr>
      </p:pic>
      <p:sp>
        <p:nvSpPr>
          <p:cNvPr id="14" name="Text 6"/>
          <p:cNvSpPr/>
          <p:nvPr/>
        </p:nvSpPr>
        <p:spPr>
          <a:xfrm>
            <a:off x="604837" y="6191964"/>
            <a:ext cx="2033111" cy="254198"/>
          </a:xfrm>
          <a:prstGeom prst="rect">
            <a:avLst/>
          </a:prstGeom>
          <a:noFill/>
          <a:ln/>
        </p:spPr>
        <p:txBody>
          <a:bodyPr wrap="none" rtlCol="0" anchor="t"/>
          <a:lstStyle/>
          <a:p>
            <a:pPr marL="0" indent="0" algn="l">
              <a:lnSpc>
                <a:spcPts val="2001"/>
              </a:lnSpc>
              <a:buNone/>
            </a:pPr>
            <a:r>
              <a:rPr lang="en-US" sz="1601" b="1" dirty="0">
                <a:solidFill>
                  <a:srgbClr val="FFFFFF"/>
                </a:solidFill>
                <a:latin typeface="Nunito" pitchFamily="34" charset="0"/>
                <a:ea typeface="Nunito" pitchFamily="34" charset="-122"/>
                <a:cs typeface="Nunito" pitchFamily="34" charset="-120"/>
              </a:rPr>
              <a:t>Notifications</a:t>
            </a:r>
            <a:endParaRPr lang="en-US" sz="1601" dirty="0"/>
          </a:p>
        </p:txBody>
      </p:sp>
      <p:sp>
        <p:nvSpPr>
          <p:cNvPr id="15" name="Text 7"/>
          <p:cNvSpPr/>
          <p:nvPr/>
        </p:nvSpPr>
        <p:spPr>
          <a:xfrm>
            <a:off x="604837" y="6549747"/>
            <a:ext cx="7934325" cy="829747"/>
          </a:xfrm>
          <a:prstGeom prst="rect">
            <a:avLst/>
          </a:prstGeom>
          <a:noFill/>
          <a:ln/>
        </p:spPr>
        <p:txBody>
          <a:bodyPr wrap="square" rtlCol="0" anchor="t"/>
          <a:lstStyle/>
          <a:p>
            <a:pPr marL="0" indent="0" algn="l">
              <a:lnSpc>
                <a:spcPts val="2177"/>
              </a:lnSpc>
              <a:buNone/>
            </a:pPr>
            <a:r>
              <a:rPr lang="en-US" sz="1361" dirty="0">
                <a:solidFill>
                  <a:srgbClr val="FFFFFF"/>
                </a:solidFill>
                <a:latin typeface="PT Sans" pitchFamily="34" charset="0"/>
                <a:ea typeface="PT Sans" pitchFamily="34" charset="-122"/>
                <a:cs typeface="PT Sans" pitchFamily="34" charset="-120"/>
              </a:rPr>
              <a:t>The system provides various notification mechanisms to keep users informed about important events and updates. Users can receive email alerts, in-app notifications, or text messages depending on their preferences.</a:t>
            </a:r>
            <a:endParaRPr lang="en-US" sz="1361" dirty="0"/>
          </a:p>
        </p:txBody>
      </p:sp>
      <p:pic>
        <p:nvPicPr>
          <p:cNvPr id="16" name="Image 6" descr="preencoded.png"/>
          <p:cNvPicPr>
            <a:picLocks noChangeAspect="1"/>
          </p:cNvPicPr>
          <p:nvPr/>
        </p:nvPicPr>
        <p:blipFill>
          <a:blip r:embed="rId9"/>
          <a:stretch>
            <a:fillRect/>
          </a:stretch>
        </p:blipFill>
        <p:spPr>
          <a:xfrm>
            <a:off x="604837" y="7897892"/>
            <a:ext cx="431959" cy="431959"/>
          </a:xfrm>
          <a:prstGeom prst="rect">
            <a:avLst/>
          </a:prstGeom>
        </p:spPr>
      </p:pic>
      <p:sp>
        <p:nvSpPr>
          <p:cNvPr id="17" name="Text 8"/>
          <p:cNvSpPr/>
          <p:nvPr/>
        </p:nvSpPr>
        <p:spPr>
          <a:xfrm>
            <a:off x="604837" y="8502610"/>
            <a:ext cx="2033111" cy="254198"/>
          </a:xfrm>
          <a:prstGeom prst="rect">
            <a:avLst/>
          </a:prstGeom>
          <a:noFill/>
          <a:ln/>
        </p:spPr>
        <p:txBody>
          <a:bodyPr wrap="none" rtlCol="0" anchor="t"/>
          <a:lstStyle/>
          <a:p>
            <a:pPr marL="0" indent="0" algn="l">
              <a:lnSpc>
                <a:spcPts val="2001"/>
              </a:lnSpc>
              <a:buNone/>
            </a:pPr>
            <a:r>
              <a:rPr lang="en-US" sz="1601" b="1" dirty="0">
                <a:solidFill>
                  <a:srgbClr val="FFFFFF"/>
                </a:solidFill>
                <a:latin typeface="Nunito" pitchFamily="34" charset="0"/>
                <a:ea typeface="Nunito" pitchFamily="34" charset="-122"/>
                <a:cs typeface="Nunito" pitchFamily="34" charset="-120"/>
              </a:rPr>
              <a:t>Reporting</a:t>
            </a:r>
            <a:endParaRPr lang="en-US" sz="1601" dirty="0"/>
          </a:p>
        </p:txBody>
      </p:sp>
      <p:sp>
        <p:nvSpPr>
          <p:cNvPr id="18" name="Text 9"/>
          <p:cNvSpPr/>
          <p:nvPr/>
        </p:nvSpPr>
        <p:spPr>
          <a:xfrm>
            <a:off x="604837" y="8860393"/>
            <a:ext cx="7934325" cy="829747"/>
          </a:xfrm>
          <a:prstGeom prst="rect">
            <a:avLst/>
          </a:prstGeom>
          <a:noFill/>
          <a:ln/>
        </p:spPr>
        <p:txBody>
          <a:bodyPr wrap="square" rtlCol="0" anchor="t"/>
          <a:lstStyle/>
          <a:p>
            <a:pPr marL="0" indent="0" algn="l">
              <a:lnSpc>
                <a:spcPts val="2177"/>
              </a:lnSpc>
              <a:buNone/>
            </a:pPr>
            <a:r>
              <a:rPr lang="en-US" sz="1361" dirty="0">
                <a:solidFill>
                  <a:srgbClr val="FFFFFF"/>
                </a:solidFill>
                <a:latin typeface="PT Sans" pitchFamily="34" charset="0"/>
                <a:ea typeface="PT Sans" pitchFamily="34" charset="-122"/>
                <a:cs typeface="PT Sans" pitchFamily="34" charset="-120"/>
              </a:rPr>
              <a:t>The system generates various reports for different user types, including academic progress reports, financial reports, and inventory reports. These reports provide valuable insights for decision-making and monitoring progress.</a:t>
            </a:r>
            <a:endParaRPr lang="en-US" sz="136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59979" y="2189917"/>
            <a:ext cx="5054322" cy="3849767"/>
          </a:xfrm>
          <a:prstGeom prst="rect">
            <a:avLst/>
          </a:prstGeom>
        </p:spPr>
      </p:pic>
      <p:sp>
        <p:nvSpPr>
          <p:cNvPr id="6" name="Text 1"/>
          <p:cNvSpPr/>
          <p:nvPr/>
        </p:nvSpPr>
        <p:spPr>
          <a:xfrm>
            <a:off x="604837" y="984885"/>
            <a:ext cx="4066342" cy="508159"/>
          </a:xfrm>
          <a:prstGeom prst="rect">
            <a:avLst/>
          </a:prstGeom>
          <a:noFill/>
          <a:ln/>
        </p:spPr>
        <p:txBody>
          <a:bodyPr wrap="none" rtlCol="0" anchor="t"/>
          <a:lstStyle/>
          <a:p>
            <a:pPr marL="0" indent="0">
              <a:lnSpc>
                <a:spcPts val="4002"/>
              </a:lnSpc>
              <a:buNone/>
            </a:pPr>
            <a:r>
              <a:rPr lang="en-US" sz="3202" b="1" dirty="0">
                <a:solidFill>
                  <a:srgbClr val="FFFFFF"/>
                </a:solidFill>
                <a:latin typeface="Nunito" pitchFamily="34" charset="0"/>
                <a:ea typeface="Nunito" pitchFamily="34" charset="-122"/>
                <a:cs typeface="Nunito" pitchFamily="34" charset="-120"/>
              </a:rPr>
              <a:t>Benefits of UDIS</a:t>
            </a:r>
            <a:endParaRPr lang="en-US" sz="3202" dirty="0"/>
          </a:p>
        </p:txBody>
      </p:sp>
      <p:sp>
        <p:nvSpPr>
          <p:cNvPr id="7" name="Shape 2"/>
          <p:cNvSpPr/>
          <p:nvPr/>
        </p:nvSpPr>
        <p:spPr>
          <a:xfrm>
            <a:off x="604837" y="1946553"/>
            <a:ext cx="388739" cy="388739"/>
          </a:xfrm>
          <a:prstGeom prst="roundRect">
            <a:avLst>
              <a:gd name="adj" fmla="val 66685"/>
            </a:avLst>
          </a:prstGeom>
          <a:solidFill>
            <a:srgbClr val="00002E"/>
          </a:solidFill>
          <a:ln w="15240">
            <a:solidFill>
              <a:srgbClr val="F2B42D"/>
            </a:solidFill>
            <a:prstDash val="solid"/>
          </a:ln>
        </p:spPr>
      </p:sp>
      <p:sp>
        <p:nvSpPr>
          <p:cNvPr id="8" name="Text 3"/>
          <p:cNvSpPr/>
          <p:nvPr/>
        </p:nvSpPr>
        <p:spPr>
          <a:xfrm>
            <a:off x="726043" y="2018943"/>
            <a:ext cx="146328" cy="243959"/>
          </a:xfrm>
          <a:prstGeom prst="rect">
            <a:avLst/>
          </a:prstGeom>
          <a:noFill/>
          <a:ln/>
        </p:spPr>
        <p:txBody>
          <a:bodyPr wrap="none" rtlCol="0" anchor="t"/>
          <a:lstStyle/>
          <a:p>
            <a:pPr marL="0" indent="0" algn="ctr">
              <a:lnSpc>
                <a:spcPts val="1921"/>
              </a:lnSpc>
              <a:buNone/>
            </a:pPr>
            <a:r>
              <a:rPr lang="en-US" sz="1921" b="1" dirty="0">
                <a:solidFill>
                  <a:srgbClr val="FFFFFF"/>
                </a:solidFill>
                <a:latin typeface="Nunito" pitchFamily="34" charset="0"/>
                <a:ea typeface="Nunito" pitchFamily="34" charset="-122"/>
                <a:cs typeface="Nunito" pitchFamily="34" charset="-120"/>
              </a:rPr>
              <a:t>1</a:t>
            </a:r>
            <a:endParaRPr lang="en-US" sz="1921" dirty="0"/>
          </a:p>
        </p:txBody>
      </p:sp>
      <p:sp>
        <p:nvSpPr>
          <p:cNvPr id="9" name="Text 4"/>
          <p:cNvSpPr/>
          <p:nvPr/>
        </p:nvSpPr>
        <p:spPr>
          <a:xfrm>
            <a:off x="1166336" y="1946553"/>
            <a:ext cx="2033111" cy="254198"/>
          </a:xfrm>
          <a:prstGeom prst="rect">
            <a:avLst/>
          </a:prstGeom>
          <a:noFill/>
          <a:ln/>
        </p:spPr>
        <p:txBody>
          <a:bodyPr wrap="none" rtlCol="0" anchor="t"/>
          <a:lstStyle/>
          <a:p>
            <a:pPr marL="0" indent="0">
              <a:lnSpc>
                <a:spcPts val="2001"/>
              </a:lnSpc>
              <a:buNone/>
            </a:pPr>
            <a:r>
              <a:rPr lang="en-US" sz="1601" b="1" dirty="0">
                <a:solidFill>
                  <a:srgbClr val="FFFFFF"/>
                </a:solidFill>
                <a:latin typeface="Nunito" pitchFamily="34" charset="0"/>
                <a:ea typeface="Nunito" pitchFamily="34" charset="-122"/>
                <a:cs typeface="Nunito" pitchFamily="34" charset="-120"/>
              </a:rPr>
              <a:t>Enhanced Efficiency</a:t>
            </a:r>
            <a:endParaRPr lang="en-US" sz="1601" dirty="0"/>
          </a:p>
        </p:txBody>
      </p:sp>
      <p:sp>
        <p:nvSpPr>
          <p:cNvPr id="10" name="Text 5"/>
          <p:cNvSpPr/>
          <p:nvPr/>
        </p:nvSpPr>
        <p:spPr>
          <a:xfrm>
            <a:off x="1166336" y="2304336"/>
            <a:ext cx="7372826" cy="553164"/>
          </a:xfrm>
          <a:prstGeom prst="rect">
            <a:avLst/>
          </a:prstGeom>
          <a:noFill/>
          <a:ln/>
        </p:spPr>
        <p:txBody>
          <a:bodyPr wrap="square" rtlCol="0" anchor="t"/>
          <a:lstStyle/>
          <a:p>
            <a:pPr marL="0" indent="0">
              <a:lnSpc>
                <a:spcPts val="2177"/>
              </a:lnSpc>
              <a:buNone/>
            </a:pPr>
            <a:r>
              <a:rPr lang="en-US" sz="1361" dirty="0">
                <a:solidFill>
                  <a:srgbClr val="FFFFFF"/>
                </a:solidFill>
                <a:latin typeface="PT Sans" pitchFamily="34" charset="0"/>
                <a:ea typeface="PT Sans" pitchFamily="34" charset="-122"/>
                <a:cs typeface="PT Sans" pitchFamily="34" charset="-120"/>
              </a:rPr>
              <a:t>UDIS automates many manual processes, streamlining workflows and reducing administrative burden. It eliminates the need for paper-based records and allows for quicker access to information.</a:t>
            </a:r>
            <a:endParaRPr lang="en-US" sz="1361" dirty="0"/>
          </a:p>
        </p:txBody>
      </p:sp>
      <p:sp>
        <p:nvSpPr>
          <p:cNvPr id="11" name="Shape 6"/>
          <p:cNvSpPr/>
          <p:nvPr/>
        </p:nvSpPr>
        <p:spPr>
          <a:xfrm>
            <a:off x="604837" y="3224570"/>
            <a:ext cx="388739" cy="388739"/>
          </a:xfrm>
          <a:prstGeom prst="roundRect">
            <a:avLst>
              <a:gd name="adj" fmla="val 66685"/>
            </a:avLst>
          </a:prstGeom>
          <a:solidFill>
            <a:srgbClr val="00002E"/>
          </a:solidFill>
          <a:ln w="15240">
            <a:solidFill>
              <a:srgbClr val="D7425E"/>
            </a:solidFill>
            <a:prstDash val="solid"/>
          </a:ln>
        </p:spPr>
      </p:sp>
      <p:sp>
        <p:nvSpPr>
          <p:cNvPr id="12" name="Text 7"/>
          <p:cNvSpPr/>
          <p:nvPr/>
        </p:nvSpPr>
        <p:spPr>
          <a:xfrm>
            <a:off x="726043" y="3296960"/>
            <a:ext cx="146328" cy="243959"/>
          </a:xfrm>
          <a:prstGeom prst="rect">
            <a:avLst/>
          </a:prstGeom>
          <a:noFill/>
          <a:ln/>
        </p:spPr>
        <p:txBody>
          <a:bodyPr wrap="none" rtlCol="0" anchor="t"/>
          <a:lstStyle/>
          <a:p>
            <a:pPr marL="0" indent="0" algn="ctr">
              <a:lnSpc>
                <a:spcPts val="1921"/>
              </a:lnSpc>
              <a:buNone/>
            </a:pPr>
            <a:r>
              <a:rPr lang="en-US" sz="1921" b="1" dirty="0">
                <a:solidFill>
                  <a:srgbClr val="FFFFFF"/>
                </a:solidFill>
                <a:latin typeface="Nunito" pitchFamily="34" charset="0"/>
                <a:ea typeface="Nunito" pitchFamily="34" charset="-122"/>
                <a:cs typeface="Nunito" pitchFamily="34" charset="-120"/>
              </a:rPr>
              <a:t>2</a:t>
            </a:r>
            <a:endParaRPr lang="en-US" sz="1921" dirty="0"/>
          </a:p>
        </p:txBody>
      </p:sp>
      <p:sp>
        <p:nvSpPr>
          <p:cNvPr id="13" name="Text 8"/>
          <p:cNvSpPr/>
          <p:nvPr/>
        </p:nvSpPr>
        <p:spPr>
          <a:xfrm>
            <a:off x="1166336" y="3224570"/>
            <a:ext cx="2364581" cy="254198"/>
          </a:xfrm>
          <a:prstGeom prst="rect">
            <a:avLst/>
          </a:prstGeom>
          <a:noFill/>
          <a:ln/>
        </p:spPr>
        <p:txBody>
          <a:bodyPr wrap="none" rtlCol="0" anchor="t"/>
          <a:lstStyle/>
          <a:p>
            <a:pPr marL="0" indent="0">
              <a:lnSpc>
                <a:spcPts val="2001"/>
              </a:lnSpc>
              <a:buNone/>
            </a:pPr>
            <a:r>
              <a:rPr lang="en-US" sz="1601" b="1" dirty="0">
                <a:solidFill>
                  <a:srgbClr val="FFFFFF"/>
                </a:solidFill>
                <a:latin typeface="Nunito" pitchFamily="34" charset="0"/>
                <a:ea typeface="Nunito" pitchFamily="34" charset="-122"/>
                <a:cs typeface="Nunito" pitchFamily="34" charset="-120"/>
              </a:rPr>
              <a:t>Improved Communication</a:t>
            </a:r>
            <a:endParaRPr lang="en-US" sz="1601" dirty="0"/>
          </a:p>
        </p:txBody>
      </p:sp>
      <p:sp>
        <p:nvSpPr>
          <p:cNvPr id="14" name="Text 9"/>
          <p:cNvSpPr/>
          <p:nvPr/>
        </p:nvSpPr>
        <p:spPr>
          <a:xfrm>
            <a:off x="1166336" y="3582353"/>
            <a:ext cx="7372826" cy="829747"/>
          </a:xfrm>
          <a:prstGeom prst="rect">
            <a:avLst/>
          </a:prstGeom>
          <a:noFill/>
          <a:ln/>
        </p:spPr>
        <p:txBody>
          <a:bodyPr wrap="square" rtlCol="0" anchor="t"/>
          <a:lstStyle/>
          <a:p>
            <a:pPr marL="0" indent="0">
              <a:lnSpc>
                <a:spcPts val="2177"/>
              </a:lnSpc>
              <a:buNone/>
            </a:pPr>
            <a:r>
              <a:rPr lang="en-US" sz="1361" dirty="0">
                <a:solidFill>
                  <a:srgbClr val="FFFFFF"/>
                </a:solidFill>
                <a:latin typeface="PT Sans" pitchFamily="34" charset="0"/>
                <a:ea typeface="PT Sans" pitchFamily="34" charset="-122"/>
                <a:cs typeface="PT Sans" pitchFamily="34" charset="-120"/>
              </a:rPr>
              <a:t>The system provides a platform for effective communication amongst all stakeholders, including students, faculty, staff, and administrators. Users can access important announcements, receive timely notifications, and communicate directly with each other.</a:t>
            </a:r>
            <a:endParaRPr lang="en-US" sz="1361" dirty="0"/>
          </a:p>
        </p:txBody>
      </p:sp>
      <p:sp>
        <p:nvSpPr>
          <p:cNvPr id="15" name="Shape 10"/>
          <p:cNvSpPr/>
          <p:nvPr/>
        </p:nvSpPr>
        <p:spPr>
          <a:xfrm>
            <a:off x="604837" y="4779169"/>
            <a:ext cx="388739" cy="388739"/>
          </a:xfrm>
          <a:prstGeom prst="roundRect">
            <a:avLst>
              <a:gd name="adj" fmla="val 66685"/>
            </a:avLst>
          </a:prstGeom>
          <a:solidFill>
            <a:srgbClr val="00002E"/>
          </a:solidFill>
          <a:ln w="15240">
            <a:solidFill>
              <a:srgbClr val="DD785E"/>
            </a:solidFill>
            <a:prstDash val="solid"/>
          </a:ln>
        </p:spPr>
      </p:sp>
      <p:sp>
        <p:nvSpPr>
          <p:cNvPr id="16" name="Text 11"/>
          <p:cNvSpPr/>
          <p:nvPr/>
        </p:nvSpPr>
        <p:spPr>
          <a:xfrm>
            <a:off x="726043" y="4851559"/>
            <a:ext cx="146328" cy="243959"/>
          </a:xfrm>
          <a:prstGeom prst="rect">
            <a:avLst/>
          </a:prstGeom>
          <a:noFill/>
          <a:ln/>
        </p:spPr>
        <p:txBody>
          <a:bodyPr wrap="none" rtlCol="0" anchor="t"/>
          <a:lstStyle/>
          <a:p>
            <a:pPr marL="0" indent="0" algn="ctr">
              <a:lnSpc>
                <a:spcPts val="1921"/>
              </a:lnSpc>
              <a:buNone/>
            </a:pPr>
            <a:r>
              <a:rPr lang="en-US" sz="1921" b="1" dirty="0">
                <a:solidFill>
                  <a:srgbClr val="FFFFFF"/>
                </a:solidFill>
                <a:latin typeface="Nunito" pitchFamily="34" charset="0"/>
                <a:ea typeface="Nunito" pitchFamily="34" charset="-122"/>
                <a:cs typeface="Nunito" pitchFamily="34" charset="-120"/>
              </a:rPr>
              <a:t>3</a:t>
            </a:r>
            <a:endParaRPr lang="en-US" sz="1921" dirty="0"/>
          </a:p>
        </p:txBody>
      </p:sp>
      <p:sp>
        <p:nvSpPr>
          <p:cNvPr id="17" name="Text 12"/>
          <p:cNvSpPr/>
          <p:nvPr/>
        </p:nvSpPr>
        <p:spPr>
          <a:xfrm>
            <a:off x="1166336" y="4779169"/>
            <a:ext cx="2571274" cy="254198"/>
          </a:xfrm>
          <a:prstGeom prst="rect">
            <a:avLst/>
          </a:prstGeom>
          <a:noFill/>
          <a:ln/>
        </p:spPr>
        <p:txBody>
          <a:bodyPr wrap="none" rtlCol="0" anchor="t"/>
          <a:lstStyle/>
          <a:p>
            <a:pPr marL="0" indent="0">
              <a:lnSpc>
                <a:spcPts val="2001"/>
              </a:lnSpc>
              <a:buNone/>
            </a:pPr>
            <a:r>
              <a:rPr lang="en-US" sz="1601" b="1" dirty="0">
                <a:solidFill>
                  <a:srgbClr val="FFFFFF"/>
                </a:solidFill>
                <a:latin typeface="Nunito" pitchFamily="34" charset="0"/>
                <a:ea typeface="Nunito" pitchFamily="34" charset="-122"/>
                <a:cs typeface="Nunito" pitchFamily="34" charset="-120"/>
              </a:rPr>
              <a:t>Data Accuracy and Integrity</a:t>
            </a:r>
            <a:endParaRPr lang="en-US" sz="1601" dirty="0"/>
          </a:p>
        </p:txBody>
      </p:sp>
      <p:sp>
        <p:nvSpPr>
          <p:cNvPr id="18" name="Text 13"/>
          <p:cNvSpPr/>
          <p:nvPr/>
        </p:nvSpPr>
        <p:spPr>
          <a:xfrm>
            <a:off x="1166336" y="5136952"/>
            <a:ext cx="7372826" cy="553164"/>
          </a:xfrm>
          <a:prstGeom prst="rect">
            <a:avLst/>
          </a:prstGeom>
          <a:noFill/>
          <a:ln/>
        </p:spPr>
        <p:txBody>
          <a:bodyPr wrap="square" rtlCol="0" anchor="t"/>
          <a:lstStyle/>
          <a:p>
            <a:pPr marL="0" indent="0">
              <a:lnSpc>
                <a:spcPts val="2177"/>
              </a:lnSpc>
              <a:buNone/>
            </a:pPr>
            <a:r>
              <a:rPr lang="en-US" sz="1361" dirty="0">
                <a:solidFill>
                  <a:srgbClr val="FFFFFF"/>
                </a:solidFill>
                <a:latin typeface="PT Sans" pitchFamily="34" charset="0"/>
                <a:ea typeface="PT Sans" pitchFamily="34" charset="-122"/>
                <a:cs typeface="PT Sans" pitchFamily="34" charset="-120"/>
              </a:rPr>
              <a:t>UDIS ensures data accuracy and consistency through its integrated data management features. The system enforces data validation rules and provides audit trails for tracking changes.</a:t>
            </a:r>
            <a:endParaRPr lang="en-US" sz="1361" dirty="0"/>
          </a:p>
        </p:txBody>
      </p:sp>
      <p:sp>
        <p:nvSpPr>
          <p:cNvPr id="19" name="Shape 14"/>
          <p:cNvSpPr/>
          <p:nvPr/>
        </p:nvSpPr>
        <p:spPr>
          <a:xfrm>
            <a:off x="604837" y="6057186"/>
            <a:ext cx="388739" cy="388739"/>
          </a:xfrm>
          <a:prstGeom prst="roundRect">
            <a:avLst>
              <a:gd name="adj" fmla="val 66685"/>
            </a:avLst>
          </a:prstGeom>
          <a:solidFill>
            <a:srgbClr val="00002E"/>
          </a:solidFill>
          <a:ln w="15240">
            <a:solidFill>
              <a:srgbClr val="48A8E2"/>
            </a:solidFill>
            <a:prstDash val="solid"/>
          </a:ln>
        </p:spPr>
      </p:sp>
      <p:sp>
        <p:nvSpPr>
          <p:cNvPr id="20" name="Text 15"/>
          <p:cNvSpPr/>
          <p:nvPr/>
        </p:nvSpPr>
        <p:spPr>
          <a:xfrm>
            <a:off x="726043" y="6129576"/>
            <a:ext cx="146328" cy="243959"/>
          </a:xfrm>
          <a:prstGeom prst="rect">
            <a:avLst/>
          </a:prstGeom>
          <a:noFill/>
          <a:ln/>
        </p:spPr>
        <p:txBody>
          <a:bodyPr wrap="none" rtlCol="0" anchor="t"/>
          <a:lstStyle/>
          <a:p>
            <a:pPr marL="0" indent="0" algn="ctr">
              <a:lnSpc>
                <a:spcPts val="1921"/>
              </a:lnSpc>
              <a:buNone/>
            </a:pPr>
            <a:r>
              <a:rPr lang="en-US" sz="1921" b="1" dirty="0">
                <a:solidFill>
                  <a:srgbClr val="FFFFFF"/>
                </a:solidFill>
                <a:latin typeface="Nunito" pitchFamily="34" charset="0"/>
                <a:ea typeface="Nunito" pitchFamily="34" charset="-122"/>
                <a:cs typeface="Nunito" pitchFamily="34" charset="-120"/>
              </a:rPr>
              <a:t>4</a:t>
            </a:r>
            <a:endParaRPr lang="en-US" sz="1921" dirty="0"/>
          </a:p>
        </p:txBody>
      </p:sp>
      <p:sp>
        <p:nvSpPr>
          <p:cNvPr id="21" name="Text 16"/>
          <p:cNvSpPr/>
          <p:nvPr/>
        </p:nvSpPr>
        <p:spPr>
          <a:xfrm>
            <a:off x="1166336" y="6057186"/>
            <a:ext cx="2033111" cy="254198"/>
          </a:xfrm>
          <a:prstGeom prst="rect">
            <a:avLst/>
          </a:prstGeom>
          <a:noFill/>
          <a:ln/>
        </p:spPr>
        <p:txBody>
          <a:bodyPr wrap="none" rtlCol="0" anchor="t"/>
          <a:lstStyle/>
          <a:p>
            <a:pPr marL="0" indent="0">
              <a:lnSpc>
                <a:spcPts val="2001"/>
              </a:lnSpc>
              <a:buNone/>
            </a:pPr>
            <a:r>
              <a:rPr lang="en-US" sz="1601" b="1" dirty="0">
                <a:solidFill>
                  <a:srgbClr val="FFFFFF"/>
                </a:solidFill>
                <a:latin typeface="Nunito" pitchFamily="34" charset="0"/>
                <a:ea typeface="Nunito" pitchFamily="34" charset="-122"/>
                <a:cs typeface="Nunito" pitchFamily="34" charset="-120"/>
              </a:rPr>
              <a:t>Decision Support</a:t>
            </a:r>
            <a:endParaRPr lang="en-US" sz="1601" dirty="0"/>
          </a:p>
        </p:txBody>
      </p:sp>
      <p:sp>
        <p:nvSpPr>
          <p:cNvPr id="22" name="Text 17"/>
          <p:cNvSpPr/>
          <p:nvPr/>
        </p:nvSpPr>
        <p:spPr>
          <a:xfrm>
            <a:off x="1166336" y="6414968"/>
            <a:ext cx="7372826" cy="829747"/>
          </a:xfrm>
          <a:prstGeom prst="rect">
            <a:avLst/>
          </a:prstGeom>
          <a:noFill/>
          <a:ln/>
        </p:spPr>
        <p:txBody>
          <a:bodyPr wrap="square" rtlCol="0" anchor="t"/>
          <a:lstStyle/>
          <a:p>
            <a:pPr marL="0" indent="0">
              <a:lnSpc>
                <a:spcPts val="2177"/>
              </a:lnSpc>
              <a:buNone/>
            </a:pPr>
            <a:r>
              <a:rPr lang="en-US" sz="1361" dirty="0">
                <a:solidFill>
                  <a:srgbClr val="FFFFFF"/>
                </a:solidFill>
                <a:latin typeface="PT Sans" pitchFamily="34" charset="0"/>
                <a:ea typeface="PT Sans" pitchFamily="34" charset="-122"/>
                <a:cs typeface="PT Sans" pitchFamily="34" charset="-120"/>
              </a:rPr>
              <a:t>The system provides valuable data analytics capabilities, allowing users to generate reports and gain insights into various aspects of department operations. These insights support informed decision-making and strategic planning.</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1271</Words>
  <Application>Microsoft Office PowerPoint</Application>
  <PresentationFormat>Custom</PresentationFormat>
  <Paragraphs>100</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Nunito</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 S S Mannar</cp:lastModifiedBy>
  <cp:revision>2</cp:revision>
  <dcterms:created xsi:type="dcterms:W3CDTF">2024-08-01T04:30:41Z</dcterms:created>
  <dcterms:modified xsi:type="dcterms:W3CDTF">2024-08-01T04:39:55Z</dcterms:modified>
</cp:coreProperties>
</file>